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7" r:id="rId3"/>
    <p:sldId id="257" r:id="rId4"/>
    <p:sldId id="258" r:id="rId5"/>
    <p:sldId id="260" r:id="rId6"/>
    <p:sldId id="261" r:id="rId7"/>
    <p:sldId id="268" r:id="rId8"/>
    <p:sldId id="262" r:id="rId9"/>
    <p:sldId id="263" r:id="rId10"/>
    <p:sldId id="264" r:id="rId11"/>
    <p:sldId id="265" r:id="rId12"/>
    <p:sldId id="276" r:id="rId13"/>
    <p:sldId id="266" r:id="rId14"/>
    <p:sldId id="278" r:id="rId15"/>
    <p:sldId id="269" r:id="rId16"/>
    <p:sldId id="270" r:id="rId17"/>
    <p:sldId id="271" r:id="rId18"/>
    <p:sldId id="282" r:id="rId19"/>
    <p:sldId id="283" r:id="rId20"/>
    <p:sldId id="273" r:id="rId21"/>
    <p:sldId id="272" r:id="rId22"/>
    <p:sldId id="274" r:id="rId23"/>
    <p:sldId id="275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0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516" y="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6834929008883084"/>
          <c:y val="6.4160439491722926E-2"/>
          <c:w val="0.47749609246701386"/>
          <c:h val="0.4555432125785557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6998152"/>
        <c:axId val="216998936"/>
      </c:barChart>
      <c:catAx>
        <c:axId val="2169981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16998936"/>
        <c:crosses val="autoZero"/>
        <c:auto val="1"/>
        <c:lblAlgn val="ctr"/>
        <c:lblOffset val="100"/>
        <c:noMultiLvlLbl val="0"/>
      </c:catAx>
      <c:valAx>
        <c:axId val="21699893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699815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ru-RU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B72412-2C88-4324-951E-8EC72B1DFAE6}" type="datetimeFigureOut">
              <a:rPr lang="ru-RU" smtClean="0"/>
              <a:pPr/>
              <a:t>27.09.2021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EB956-5C36-442E-87F6-E35017C53A1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826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EB956-5C36-442E-87F6-E35017C53A12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8824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EB956-5C36-442E-87F6-E35017C53A12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975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AD88-2802-4CDB-975A-B5D839F48B7A}" type="datetimeFigureOut">
              <a:rPr lang="ru-RU" smtClean="0"/>
              <a:pPr/>
              <a:t>27.09.2021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12484-56F5-48C2-BC82-784000897CD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AD88-2802-4CDB-975A-B5D839F48B7A}" type="datetimeFigureOut">
              <a:rPr lang="ru-RU" smtClean="0"/>
              <a:pPr/>
              <a:t>27.09.2021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12484-56F5-48C2-BC82-784000897CD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AD88-2802-4CDB-975A-B5D839F48B7A}" type="datetimeFigureOut">
              <a:rPr lang="ru-RU" smtClean="0"/>
              <a:pPr/>
              <a:t>27.09.2021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12484-56F5-48C2-BC82-784000897CD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AD88-2802-4CDB-975A-B5D839F48B7A}" type="datetimeFigureOut">
              <a:rPr lang="ru-RU" smtClean="0"/>
              <a:pPr/>
              <a:t>27.09.2021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12484-56F5-48C2-BC82-784000897CD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AD88-2802-4CDB-975A-B5D839F48B7A}" type="datetimeFigureOut">
              <a:rPr lang="ru-RU" smtClean="0"/>
              <a:pPr/>
              <a:t>27.09.2021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12484-56F5-48C2-BC82-784000897CD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AD88-2802-4CDB-975A-B5D839F48B7A}" type="datetimeFigureOut">
              <a:rPr lang="ru-RU" smtClean="0"/>
              <a:pPr/>
              <a:t>27.09.2021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12484-56F5-48C2-BC82-784000897CD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AD88-2802-4CDB-975A-B5D839F48B7A}" type="datetimeFigureOut">
              <a:rPr lang="ru-RU" smtClean="0"/>
              <a:pPr/>
              <a:t>27.09.2021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12484-56F5-48C2-BC82-784000897CD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AD88-2802-4CDB-975A-B5D839F48B7A}" type="datetimeFigureOut">
              <a:rPr lang="ru-RU" smtClean="0"/>
              <a:pPr/>
              <a:t>27.09.2021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12484-56F5-48C2-BC82-784000897CD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AD88-2802-4CDB-975A-B5D839F48B7A}" type="datetimeFigureOut">
              <a:rPr lang="ru-RU" smtClean="0"/>
              <a:pPr/>
              <a:t>27.09.2021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12484-56F5-48C2-BC82-784000897CD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AD88-2802-4CDB-975A-B5D839F48B7A}" type="datetimeFigureOut">
              <a:rPr lang="ru-RU" smtClean="0"/>
              <a:pPr/>
              <a:t>27.09.2021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12484-56F5-48C2-BC82-784000897CD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AD88-2802-4CDB-975A-B5D839F48B7A}" type="datetimeFigureOut">
              <a:rPr lang="ru-RU" smtClean="0"/>
              <a:pPr/>
              <a:t>27.09.2021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12484-56F5-48C2-BC82-784000897CD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1AD88-2802-4CDB-975A-B5D839F48B7A}" type="datetimeFigureOut">
              <a:rPr lang="ru-RU" smtClean="0"/>
              <a:pPr/>
              <a:t>27.09.2021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12484-56F5-48C2-BC82-784000897CDF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12" Type="http://schemas.openxmlformats.org/officeDocument/2006/relationships/image" Target="../media/image2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11" Type="http://schemas.openxmlformats.org/officeDocument/2006/relationships/chart" Target="../charts/chart1.xml"/><Relationship Id="rId5" Type="http://schemas.openxmlformats.org/officeDocument/2006/relationships/image" Target="../media/image23.jpeg"/><Relationship Id="rId10" Type="http://schemas.openxmlformats.org/officeDocument/2006/relationships/image" Target="../media/image28.jpeg"/><Relationship Id="rId4" Type="http://schemas.openxmlformats.org/officeDocument/2006/relationships/image" Target="../media/image22.png"/><Relationship Id="rId9" Type="http://schemas.openxmlformats.org/officeDocument/2006/relationships/image" Target="../media/image27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image" Target="../media/image31.wmf"/><Relationship Id="rId7" Type="http://schemas.openxmlformats.org/officeDocument/2006/relationships/image" Target="../media/image35.w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wmf"/><Relationship Id="rId5" Type="http://schemas.openxmlformats.org/officeDocument/2006/relationships/image" Target="../media/image33.wmf"/><Relationship Id="rId10" Type="http://schemas.openxmlformats.org/officeDocument/2006/relationships/image" Target="../media/image38.wmf"/><Relationship Id="rId4" Type="http://schemas.openxmlformats.org/officeDocument/2006/relationships/image" Target="../media/image32.jpeg"/><Relationship Id="rId9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wmf"/><Relationship Id="rId7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10" Type="http://schemas.openxmlformats.org/officeDocument/2006/relationships/image" Target="../media/image48.png"/><Relationship Id="rId4" Type="http://schemas.openxmlformats.org/officeDocument/2006/relationships/image" Target="../media/image42.wmf"/><Relationship Id="rId9" Type="http://schemas.openxmlformats.org/officeDocument/2006/relationships/image" Target="../media/image4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58.png"/><Relationship Id="rId7" Type="http://schemas.openxmlformats.org/officeDocument/2006/relationships/image" Target="../media/image6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wmf"/><Relationship Id="rId4" Type="http://schemas.openxmlformats.org/officeDocument/2006/relationships/image" Target="../media/image1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0"/>
            <a:ext cx="9144001" cy="6858000"/>
          </a:xfrm>
          <a:prstGeom prst="rect">
            <a:avLst/>
          </a:prstGeom>
          <a:noFill/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4810117" y="500043"/>
            <a:ext cx="246843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4800" b="1" dirty="0">
                <a:solidFill>
                  <a:srgbClr val="FF0000"/>
                </a:solidFill>
                <a:latin typeface="Arial" charset="0"/>
                <a:cs typeface="Arial" charset="0"/>
              </a:rPr>
              <a:t>7-класс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2095472" y="1071546"/>
            <a:ext cx="8064896" cy="12967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182880" algn="ctr">
              <a:spcBef>
                <a:spcPct val="0"/>
              </a:spcBef>
              <a:buClr>
                <a:schemeClr val="accent6">
                  <a:lumMod val="75000"/>
                </a:schemeClr>
              </a:buClr>
              <a:defRPr/>
            </a:pPr>
            <a:r>
              <a:rPr lang="ru-RU" sz="6000" b="1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Информатика</a:t>
            </a:r>
          </a:p>
        </p:txBody>
      </p:sp>
      <p:pic>
        <p:nvPicPr>
          <p:cNvPr id="4" name="Picture 2" descr="E:\kartinki\компютерПо\komputer\default.jpe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24298" y="2357430"/>
            <a:ext cx="5072098" cy="3214710"/>
          </a:xfrm>
          <a:prstGeom prst="roundRect">
            <a:avLst>
              <a:gd name="adj" fmla="val 0"/>
            </a:avLst>
          </a:prstGeom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2452662" y="214290"/>
            <a:ext cx="7286676" cy="1191816"/>
          </a:xfrm>
          <a:prstGeom prst="round2Diag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514350" indent="-514350" algn="ctr"/>
            <a:r>
              <a:rPr lang="ru-RU" sz="3200" b="1" dirty="0" err="1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Информацияны</a:t>
            </a:r>
            <a:r>
              <a:rPr lang="ru-RU" sz="32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200" b="1" dirty="0" err="1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аңдоо менен</a:t>
            </a:r>
            <a:r>
              <a:rPr lang="ru-RU" sz="32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514350" indent="-514350" algn="ctr"/>
            <a:r>
              <a:rPr lang="ru-RU" sz="3200" b="1" dirty="0" err="1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иштетүү</a:t>
            </a:r>
            <a:endParaRPr lang="ru-RU" sz="3200" baseline="30000" dirty="0">
              <a:solidFill>
                <a:srgbClr val="C00000"/>
              </a:solidFill>
            </a:endParaRPr>
          </a:p>
        </p:txBody>
      </p:sp>
      <p:pic>
        <p:nvPicPr>
          <p:cNvPr id="5122" name="Picture 2" descr="C:\Documents and Settings\kjunusaliev\Рабочий стол\ввввв\Back to School 5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95869" y="1571613"/>
            <a:ext cx="2157329" cy="1876427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5123" name="Picture 3" descr="C:\Documents and Settings\kjunusaliev\Рабочий стол\ввввв\College Life 29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10513" y="1500174"/>
            <a:ext cx="2116675" cy="1857388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5124" name="Picture 4" descr="E:\kartinki\химия\chemistrypic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09786" y="1643051"/>
            <a:ext cx="2143140" cy="1892309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9" name="Прямоугольник с одним скругленным углом 8"/>
          <p:cNvSpPr/>
          <p:nvPr/>
        </p:nvSpPr>
        <p:spPr>
          <a:xfrm>
            <a:off x="5238744" y="3500438"/>
            <a:ext cx="1714512" cy="428628"/>
          </a:xfrm>
          <a:prstGeom prst="round1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 err="1">
                <a:latin typeface="Arial" pitchFamily="34" charset="0"/>
                <a:cs typeface="Arial" pitchFamily="34" charset="0"/>
              </a:rPr>
              <a:t>Иштетүү</a:t>
            </a:r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Прямоугольник с одним скругленным углом 9"/>
          <p:cNvSpPr/>
          <p:nvPr/>
        </p:nvSpPr>
        <p:spPr>
          <a:xfrm>
            <a:off x="7024694" y="3500438"/>
            <a:ext cx="3429024" cy="428628"/>
          </a:xfrm>
          <a:prstGeom prst="round1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 err="1">
                <a:latin typeface="Arial" pitchFamily="34" charset="0"/>
                <a:cs typeface="Arial" pitchFamily="34" charset="0"/>
              </a:rPr>
              <a:t>Чыгуучу</a:t>
            </a:r>
            <a:r>
              <a:rPr lang="ru-RU" sz="2400" dirty="0">
                <a:latin typeface="Arial" pitchFamily="34" charset="0"/>
                <a:cs typeface="Arial" pitchFamily="34" charset="0"/>
              </a:rPr>
              <a:t> информация</a:t>
            </a:r>
          </a:p>
        </p:txBody>
      </p:sp>
      <p:pic>
        <p:nvPicPr>
          <p:cNvPr id="2" name="Picture 2" descr="E:\kartinki\Спутники\GSTBV2A_LR_02B_H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09720" y="4214818"/>
            <a:ext cx="2571768" cy="1107288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perspectiveContrastingRightFacing"/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027" name="Picture 3" descr="E:\kartinki\Спутники\cf2781531f48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81158" y="5286388"/>
            <a:ext cx="2571768" cy="785818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perspectiveContrastingRightFacing"/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028" name="Picture 4" descr="E:\kartinki\компютерПо\komputer\default.jpe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flipH="1">
            <a:off x="4738678" y="4000504"/>
            <a:ext cx="2071702" cy="2143140"/>
          </a:xfrm>
          <a:prstGeom prst="rect">
            <a:avLst/>
          </a:prstGeom>
          <a:noFill/>
        </p:spPr>
      </p:pic>
      <p:sp>
        <p:nvSpPr>
          <p:cNvPr id="8" name="Прямоугольник с одним скругленным углом 7"/>
          <p:cNvSpPr/>
          <p:nvPr/>
        </p:nvSpPr>
        <p:spPr>
          <a:xfrm>
            <a:off x="1738282" y="3500438"/>
            <a:ext cx="3357586" cy="428628"/>
          </a:xfrm>
          <a:prstGeom prst="round1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 err="1">
                <a:latin typeface="Arial" pitchFamily="34" charset="0"/>
                <a:cs typeface="Arial" pitchFamily="34" charset="0"/>
              </a:rPr>
              <a:t>Кирүүчү </a:t>
            </a:r>
            <a:r>
              <a:rPr lang="ru-RU" sz="2400" dirty="0">
                <a:latin typeface="Arial" pitchFamily="34" charset="0"/>
                <a:cs typeface="Arial" pitchFamily="34" charset="0"/>
              </a:rPr>
              <a:t>информация</a:t>
            </a:r>
          </a:p>
        </p:txBody>
      </p:sp>
      <p:pic>
        <p:nvPicPr>
          <p:cNvPr id="1029" name="Picture 5" descr="E:\kartinki\математика\math.GIF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596330" y="4286256"/>
            <a:ext cx="1487488" cy="1487488"/>
          </a:xfrm>
          <a:prstGeom prst="rect">
            <a:avLst/>
          </a:prstGeom>
          <a:noFill/>
        </p:spPr>
      </p:pic>
      <p:pic>
        <p:nvPicPr>
          <p:cNvPr id="1030" name="Picture 6" descr="E:\kartinki\Морзе\assembler.jp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 rot="20642592">
            <a:off x="7241808" y="4662248"/>
            <a:ext cx="1881423" cy="1323484"/>
          </a:xfrm>
          <a:prstGeom prst="rect">
            <a:avLst/>
          </a:prstGeom>
          <a:noFill/>
        </p:spPr>
      </p:pic>
      <p:graphicFrame>
        <p:nvGraphicFramePr>
          <p:cNvPr id="13" name="Диаграмма 12"/>
          <p:cNvGraphicFramePr/>
          <p:nvPr/>
        </p:nvGraphicFramePr>
        <p:xfrm>
          <a:off x="7310446" y="4071942"/>
          <a:ext cx="2928958" cy="21748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pic>
        <p:nvPicPr>
          <p:cNvPr id="1031" name="Picture 7" descr="E:\kartinki\скачанные картинки\РЕДАКТИРЛОО\photo_19210_20100727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 rot="11803863">
            <a:off x="8227288" y="4941338"/>
            <a:ext cx="1744836" cy="1166859"/>
          </a:xfrm>
          <a:prstGeom prst="rect">
            <a:avLst/>
          </a:prstGeom>
          <a:noFill/>
        </p:spPr>
      </p:pic>
      <p:sp>
        <p:nvSpPr>
          <p:cNvPr id="17" name="Стрелка вправо 16"/>
          <p:cNvSpPr/>
          <p:nvPr/>
        </p:nvSpPr>
        <p:spPr>
          <a:xfrm>
            <a:off x="4524364" y="2357430"/>
            <a:ext cx="500066" cy="428628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право 17"/>
          <p:cNvSpPr/>
          <p:nvPr/>
        </p:nvSpPr>
        <p:spPr>
          <a:xfrm>
            <a:off x="7310446" y="2357430"/>
            <a:ext cx="500066" cy="428628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трелка вправо 18"/>
          <p:cNvSpPr/>
          <p:nvPr/>
        </p:nvSpPr>
        <p:spPr>
          <a:xfrm>
            <a:off x="4024298" y="4714884"/>
            <a:ext cx="642942" cy="428628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трелка вправо 19"/>
          <p:cNvSpPr/>
          <p:nvPr/>
        </p:nvSpPr>
        <p:spPr>
          <a:xfrm>
            <a:off x="6810380" y="4714884"/>
            <a:ext cx="571504" cy="428628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050" name="Picture 2" descr="E:\kartinki\Космос\uzay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38282" y="214290"/>
            <a:ext cx="8715436" cy="4429156"/>
          </a:xfrm>
          <a:prstGeom prst="rect">
            <a:avLst/>
          </a:prstGeom>
          <a:noFill/>
        </p:spPr>
      </p:pic>
      <p:graphicFrame>
        <p:nvGraphicFramePr>
          <p:cNvPr id="8" name="Таблица 7"/>
          <p:cNvGraphicFramePr>
            <a:graphicFrameLocks noGrp="1"/>
          </p:cNvGraphicFramePr>
          <p:nvPr/>
        </p:nvGraphicFramePr>
        <p:xfrm>
          <a:off x="4310050" y="3500438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752"/>
                <a:gridCol w="1714512"/>
                <a:gridCol w="357190"/>
                <a:gridCol w="1706546"/>
                <a:gridCol w="365156"/>
                <a:gridCol w="1666844"/>
              </a:tblGrid>
              <a:tr h="370840">
                <a:tc>
                  <a:txBody>
                    <a:bodyPr/>
                    <a:lstStyle/>
                    <a:p>
                      <a:r>
                        <a:rPr lang="ru-RU" b="1" dirty="0" smtClean="0"/>
                        <a:t>1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 smtClean="0"/>
                        <a:t>Кун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 smtClean="0"/>
                        <a:t>4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 smtClean="0"/>
                        <a:t>Меркурий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 smtClean="0"/>
                        <a:t>7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 smtClean="0"/>
                        <a:t>Сатурн</a:t>
                      </a:r>
                      <a:endParaRPr lang="ru-RU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 smtClean="0"/>
                        <a:t>2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 smtClean="0"/>
                        <a:t>Ай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 smtClean="0"/>
                        <a:t>5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 smtClean="0"/>
                        <a:t>Юпитер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 smtClean="0"/>
                        <a:t>8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 smtClean="0"/>
                        <a:t>Уран</a:t>
                      </a:r>
                      <a:endParaRPr lang="ru-RU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 smtClean="0"/>
                        <a:t>3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 smtClean="0"/>
                        <a:t>Марс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 smtClean="0"/>
                        <a:t>6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 smtClean="0"/>
                        <a:t>Венера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 smtClean="0"/>
                        <a:t>9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 smtClean="0"/>
                        <a:t>Нептун</a:t>
                      </a:r>
                      <a:endParaRPr lang="ru-RU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809720" y="4714884"/>
            <a:ext cx="8643998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FF0000"/>
                </a:solidFill>
              </a:rPr>
              <a:t>20.02.1978</a:t>
            </a:r>
            <a:r>
              <a:rPr lang="ru-RU" sz="2800" dirty="0"/>
              <a:t>----</a:t>
            </a:r>
            <a:r>
              <a:rPr lang="ru-RU" sz="2800" dirty="0">
                <a:solidFill>
                  <a:srgbClr val="002060"/>
                </a:solidFill>
              </a:rPr>
              <a:t>2+2+1+9+7+8=29</a:t>
            </a:r>
            <a:r>
              <a:rPr lang="ru-RU" sz="2800" dirty="0"/>
              <a:t>-----</a:t>
            </a:r>
            <a:r>
              <a:rPr lang="ru-RU" sz="2800" dirty="0">
                <a:solidFill>
                  <a:srgbClr val="C00000"/>
                </a:solidFill>
              </a:rPr>
              <a:t>2+9=11</a:t>
            </a:r>
            <a:r>
              <a:rPr lang="ru-RU" sz="2800" dirty="0"/>
              <a:t>----</a:t>
            </a:r>
            <a:r>
              <a:rPr lang="ru-RU" sz="2800" dirty="0">
                <a:solidFill>
                  <a:srgbClr val="0070C0"/>
                </a:solidFill>
              </a:rPr>
              <a:t>1+1=2</a:t>
            </a:r>
            <a:r>
              <a:rPr lang="ru-RU" sz="2800" dirty="0"/>
              <a:t>----</a:t>
            </a:r>
            <a:r>
              <a:rPr lang="ru-RU" sz="2800" b="1" dirty="0">
                <a:solidFill>
                  <a:srgbClr val="FF0000"/>
                </a:solidFill>
              </a:rPr>
              <a:t>Ай</a:t>
            </a:r>
          </a:p>
        </p:txBody>
      </p:sp>
      <p:sp>
        <p:nvSpPr>
          <p:cNvPr id="12" name="Прямоугольник с одним скругленным углом 11"/>
          <p:cNvSpPr/>
          <p:nvPr/>
        </p:nvSpPr>
        <p:spPr>
          <a:xfrm>
            <a:off x="1738282" y="5715016"/>
            <a:ext cx="3357586" cy="428628"/>
          </a:xfrm>
          <a:prstGeom prst="round1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 err="1">
                <a:latin typeface="Arial" pitchFamily="34" charset="0"/>
                <a:cs typeface="Arial" pitchFamily="34" charset="0"/>
              </a:rPr>
              <a:t>Кирүүчү </a:t>
            </a:r>
            <a:r>
              <a:rPr lang="ru-RU" sz="2400" dirty="0">
                <a:latin typeface="Arial" pitchFamily="34" charset="0"/>
                <a:cs typeface="Arial" pitchFamily="34" charset="0"/>
              </a:rPr>
              <a:t>информация</a:t>
            </a:r>
          </a:p>
        </p:txBody>
      </p:sp>
      <p:sp>
        <p:nvSpPr>
          <p:cNvPr id="13" name="Прямоугольник с одним скругленным углом 12"/>
          <p:cNvSpPr/>
          <p:nvPr/>
        </p:nvSpPr>
        <p:spPr>
          <a:xfrm>
            <a:off x="7024694" y="5715016"/>
            <a:ext cx="3429024" cy="428628"/>
          </a:xfrm>
          <a:prstGeom prst="round1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 err="1">
                <a:latin typeface="Arial" pitchFamily="34" charset="0"/>
                <a:cs typeface="Arial" pitchFamily="34" charset="0"/>
              </a:rPr>
              <a:t>Чыгуучу</a:t>
            </a:r>
            <a:r>
              <a:rPr lang="ru-RU" sz="2400" dirty="0">
                <a:latin typeface="Arial" pitchFamily="34" charset="0"/>
                <a:cs typeface="Arial" pitchFamily="34" charset="0"/>
              </a:rPr>
              <a:t> информация</a:t>
            </a:r>
          </a:p>
        </p:txBody>
      </p:sp>
      <p:sp>
        <p:nvSpPr>
          <p:cNvPr id="14" name="Левая фигурная скобка 13"/>
          <p:cNvSpPr/>
          <p:nvPr/>
        </p:nvSpPr>
        <p:spPr>
          <a:xfrm rot="16200000">
            <a:off x="2488381" y="4536289"/>
            <a:ext cx="428628" cy="1785950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Левая фигурная скобка 14"/>
          <p:cNvSpPr/>
          <p:nvPr/>
        </p:nvSpPr>
        <p:spPr>
          <a:xfrm rot="16200000">
            <a:off x="9596463" y="4929199"/>
            <a:ext cx="500067" cy="1071571"/>
          </a:xfrm>
          <a:prstGeom prst="leftBrac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Левая фигурная скобка 15"/>
          <p:cNvSpPr/>
          <p:nvPr/>
        </p:nvSpPr>
        <p:spPr>
          <a:xfrm rot="16200000">
            <a:off x="6274595" y="2893215"/>
            <a:ext cx="500066" cy="5143536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с одним скругленным углом 16"/>
          <p:cNvSpPr/>
          <p:nvPr/>
        </p:nvSpPr>
        <p:spPr>
          <a:xfrm>
            <a:off x="5310182" y="5715016"/>
            <a:ext cx="1571636" cy="428628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 err="1">
                <a:latin typeface="Arial" pitchFamily="34" charset="0"/>
                <a:cs typeface="Arial" pitchFamily="34" charset="0"/>
              </a:rPr>
              <a:t>Иштетүү</a:t>
            </a:r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Прямоугольник с двумя вырезанными противолежащими углами 3"/>
          <p:cNvSpPr/>
          <p:nvPr/>
        </p:nvSpPr>
        <p:spPr>
          <a:xfrm>
            <a:off x="3524232" y="285728"/>
            <a:ext cx="5929354" cy="571504"/>
          </a:xfrm>
          <a:prstGeom prst="snip2Diag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800" dirty="0"/>
          </a:p>
          <a:p>
            <a:pPr algn="ctr"/>
            <a:r>
              <a:rPr lang="ru-RU" sz="3200" b="1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Информацияны</a:t>
            </a:r>
            <a:r>
              <a:rPr lang="ru-RU" sz="320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200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берүү</a:t>
            </a:r>
            <a:endParaRPr lang="ru-RU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ru-RU" dirty="0"/>
          </a:p>
        </p:txBody>
      </p:sp>
      <p:sp>
        <p:nvSpPr>
          <p:cNvPr id="6" name="Овал 5"/>
          <p:cNvSpPr/>
          <p:nvPr/>
        </p:nvSpPr>
        <p:spPr>
          <a:xfrm>
            <a:off x="2809852" y="285728"/>
            <a:ext cx="571504" cy="571504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/>
              <a:t>3</a:t>
            </a:r>
          </a:p>
        </p:txBody>
      </p:sp>
      <p:sp>
        <p:nvSpPr>
          <p:cNvPr id="7" name="Прямоугольник с двумя скругленными противолежащими углами 6"/>
          <p:cNvSpPr/>
          <p:nvPr/>
        </p:nvSpPr>
        <p:spPr>
          <a:xfrm>
            <a:off x="1809720" y="1214422"/>
            <a:ext cx="2857520" cy="785818"/>
          </a:xfrm>
          <a:prstGeom prst="round2Diag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Информациянын</a:t>
            </a:r>
            <a:r>
              <a:rPr lang="ru-RU" sz="240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400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булагы</a:t>
            </a:r>
            <a:endParaRPr lang="ru-RU" sz="2400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Прямоугольник с двумя скругленными противолежащими углами 7"/>
          <p:cNvSpPr/>
          <p:nvPr/>
        </p:nvSpPr>
        <p:spPr>
          <a:xfrm>
            <a:off x="7524760" y="1214422"/>
            <a:ext cx="2857520" cy="785818"/>
          </a:xfrm>
          <a:prstGeom prst="round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Информацияны</a:t>
            </a:r>
            <a:r>
              <a:rPr lang="ru-RU" sz="240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400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кабыл</a:t>
            </a:r>
            <a:r>
              <a:rPr lang="ru-RU" sz="240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400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алгыч</a:t>
            </a:r>
            <a:endParaRPr lang="ru-RU" sz="2400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Прямоугольник с двумя скругленными противолежащими углами 8"/>
          <p:cNvSpPr/>
          <p:nvPr/>
        </p:nvSpPr>
        <p:spPr>
          <a:xfrm>
            <a:off x="5024430" y="1214422"/>
            <a:ext cx="2143140" cy="785818"/>
          </a:xfrm>
          <a:prstGeom prst="round2Diag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Байланыш</a:t>
            </a:r>
            <a:r>
              <a:rPr lang="ru-RU" sz="240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каналы</a:t>
            </a:r>
          </a:p>
        </p:txBody>
      </p:sp>
      <p:sp>
        <p:nvSpPr>
          <p:cNvPr id="10" name="Стрелка вправо 9"/>
          <p:cNvSpPr/>
          <p:nvPr/>
        </p:nvSpPr>
        <p:spPr>
          <a:xfrm>
            <a:off x="4738678" y="1500174"/>
            <a:ext cx="285752" cy="285752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 вправо 10"/>
          <p:cNvSpPr/>
          <p:nvPr/>
        </p:nvSpPr>
        <p:spPr>
          <a:xfrm>
            <a:off x="7211112" y="1500174"/>
            <a:ext cx="285752" cy="285752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с двумя скругленными противолежащими углами 11"/>
          <p:cNvSpPr/>
          <p:nvPr/>
        </p:nvSpPr>
        <p:spPr>
          <a:xfrm>
            <a:off x="1738282" y="4286256"/>
            <a:ext cx="2857520" cy="785818"/>
          </a:xfrm>
          <a:prstGeom prst="round2Diag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Информациянын</a:t>
            </a:r>
            <a:r>
              <a:rPr lang="ru-RU" sz="240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400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булагы</a:t>
            </a:r>
            <a:endParaRPr lang="ru-RU" sz="2400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Прямоугольник с двумя скругленными противолежащими углами 12"/>
          <p:cNvSpPr/>
          <p:nvPr/>
        </p:nvSpPr>
        <p:spPr>
          <a:xfrm>
            <a:off x="5167306" y="4272874"/>
            <a:ext cx="2000264" cy="785818"/>
          </a:xfrm>
          <a:prstGeom prst="round2Diag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Коддоочу</a:t>
            </a:r>
            <a:r>
              <a:rPr lang="ru-RU" sz="240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algn="ctr"/>
            <a:r>
              <a:rPr lang="ru-RU" sz="2400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түзүлүш</a:t>
            </a:r>
            <a:endParaRPr lang="ru-RU" sz="2400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Прямоугольник с двумя скругленными противолежащими углами 13"/>
          <p:cNvSpPr/>
          <p:nvPr/>
        </p:nvSpPr>
        <p:spPr>
          <a:xfrm>
            <a:off x="7667636" y="4272874"/>
            <a:ext cx="2857520" cy="785818"/>
          </a:xfrm>
          <a:prstGeom prst="round2Diag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Байланыш</a:t>
            </a:r>
            <a:r>
              <a:rPr lang="ru-RU" sz="240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каналы</a:t>
            </a:r>
          </a:p>
        </p:txBody>
      </p:sp>
      <p:sp>
        <p:nvSpPr>
          <p:cNvPr id="15" name="Прямоугольник с двумя скругленными противолежащими углами 14"/>
          <p:cNvSpPr/>
          <p:nvPr/>
        </p:nvSpPr>
        <p:spPr>
          <a:xfrm>
            <a:off x="2595538" y="5357826"/>
            <a:ext cx="3571900" cy="785818"/>
          </a:xfrm>
          <a:prstGeom prst="round2Diag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2400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ru-RU" sz="240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Кодду </a:t>
            </a:r>
            <a:r>
              <a:rPr lang="ru-RU" sz="2400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жандыруучу</a:t>
            </a:r>
            <a:r>
              <a:rPr lang="ru-RU" sz="240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400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түзүлүш</a:t>
            </a:r>
            <a:endParaRPr lang="ru-RU" sz="2400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ru-RU" sz="240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Прямоугольник с двумя скругленными противолежащими углами 15"/>
          <p:cNvSpPr/>
          <p:nvPr/>
        </p:nvSpPr>
        <p:spPr>
          <a:xfrm>
            <a:off x="6738942" y="5328798"/>
            <a:ext cx="2857520" cy="785818"/>
          </a:xfrm>
          <a:prstGeom prst="round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800" dirty="0" err="1">
                <a:solidFill>
                  <a:srgbClr val="002060"/>
                </a:solidFill>
              </a:rPr>
              <a:t>Информацияны</a:t>
            </a:r>
            <a:r>
              <a:rPr lang="ru-RU" sz="2800" dirty="0">
                <a:solidFill>
                  <a:srgbClr val="002060"/>
                </a:solidFill>
              </a:rPr>
              <a:t> </a:t>
            </a:r>
            <a:r>
              <a:rPr lang="ru-RU" sz="2800" dirty="0" err="1">
                <a:solidFill>
                  <a:srgbClr val="002060"/>
                </a:solidFill>
              </a:rPr>
              <a:t>кабыл</a:t>
            </a:r>
            <a:r>
              <a:rPr lang="ru-RU" sz="2800" dirty="0">
                <a:solidFill>
                  <a:srgbClr val="002060"/>
                </a:solidFill>
              </a:rPr>
              <a:t> </a:t>
            </a:r>
            <a:r>
              <a:rPr lang="ru-RU" sz="2800" dirty="0" err="1">
                <a:solidFill>
                  <a:srgbClr val="002060"/>
                </a:solidFill>
              </a:rPr>
              <a:t>алгыч</a:t>
            </a:r>
            <a:endParaRPr lang="ru-RU" sz="2800" dirty="0">
              <a:solidFill>
                <a:srgbClr val="002060"/>
              </a:solidFill>
            </a:endParaRPr>
          </a:p>
        </p:txBody>
      </p:sp>
      <p:sp>
        <p:nvSpPr>
          <p:cNvPr id="17" name="Стрелка вправо 16"/>
          <p:cNvSpPr/>
          <p:nvPr/>
        </p:nvSpPr>
        <p:spPr>
          <a:xfrm>
            <a:off x="4667240" y="4558626"/>
            <a:ext cx="428628" cy="214314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право 17"/>
          <p:cNvSpPr/>
          <p:nvPr/>
        </p:nvSpPr>
        <p:spPr>
          <a:xfrm>
            <a:off x="7167570" y="4558626"/>
            <a:ext cx="428628" cy="214314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трелка вправо 18"/>
          <p:cNvSpPr/>
          <p:nvPr/>
        </p:nvSpPr>
        <p:spPr>
          <a:xfrm>
            <a:off x="2095472" y="5685988"/>
            <a:ext cx="428628" cy="214314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трелка вправо 19"/>
          <p:cNvSpPr/>
          <p:nvPr/>
        </p:nvSpPr>
        <p:spPr>
          <a:xfrm>
            <a:off x="6310314" y="5614550"/>
            <a:ext cx="428628" cy="214314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 rot="16200000">
            <a:off x="1166779" y="2786058"/>
            <a:ext cx="1928826" cy="64294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/>
              <a:t>СИГНАЛ</a:t>
            </a:r>
          </a:p>
        </p:txBody>
      </p:sp>
      <p:sp>
        <p:nvSpPr>
          <p:cNvPr id="22" name="Прямоугольник 21"/>
          <p:cNvSpPr/>
          <p:nvPr/>
        </p:nvSpPr>
        <p:spPr>
          <a:xfrm>
            <a:off x="2595538" y="2086192"/>
            <a:ext cx="2143140" cy="3571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r>
              <a:rPr lang="ru-RU" sz="2400" dirty="0" err="1">
                <a:latin typeface="Arial" pitchFamily="34" charset="0"/>
                <a:cs typeface="Arial" pitchFamily="34" charset="0"/>
              </a:rPr>
              <a:t>үндүк</a:t>
            </a:r>
            <a:endParaRPr lang="ru-RU" sz="2400" dirty="0">
              <a:latin typeface="Arial" pitchFamily="34" charset="0"/>
              <a:cs typeface="Arial" pitchFamily="34" charset="0"/>
            </a:endParaRPr>
          </a:p>
          <a:p>
            <a:pPr algn="ctr"/>
            <a:endParaRPr lang="ru-RU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2595538" y="2500306"/>
            <a:ext cx="2143140" cy="3571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r>
              <a:rPr lang="ru-RU" sz="2400" dirty="0" err="1">
                <a:latin typeface="Arial" pitchFamily="34" charset="0"/>
                <a:cs typeface="Arial" pitchFamily="34" charset="0"/>
              </a:rPr>
              <a:t>жылуулук</a:t>
            </a:r>
            <a:endParaRPr lang="ru-RU" sz="2400" dirty="0">
              <a:latin typeface="Arial" pitchFamily="34" charset="0"/>
              <a:cs typeface="Arial" pitchFamily="34" charset="0"/>
            </a:endParaRPr>
          </a:p>
          <a:p>
            <a:pPr algn="ctr"/>
            <a:endParaRPr lang="ru-RU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2595538" y="2914420"/>
            <a:ext cx="2143140" cy="3571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r>
              <a:rPr lang="ru-RU" sz="2400" dirty="0" err="1">
                <a:latin typeface="Arial" pitchFamily="34" charset="0"/>
                <a:cs typeface="Arial" pitchFamily="34" charset="0"/>
              </a:rPr>
              <a:t>механикалык</a:t>
            </a:r>
            <a:endParaRPr lang="ru-RU" sz="2400" dirty="0">
              <a:latin typeface="Arial" pitchFamily="34" charset="0"/>
              <a:cs typeface="Arial" pitchFamily="34" charset="0"/>
            </a:endParaRPr>
          </a:p>
          <a:p>
            <a:pPr algn="ctr"/>
            <a:endParaRPr lang="ru-RU" dirty="0"/>
          </a:p>
        </p:txBody>
      </p:sp>
      <p:sp>
        <p:nvSpPr>
          <p:cNvPr id="25" name="Прямоугольник 24"/>
          <p:cNvSpPr/>
          <p:nvPr/>
        </p:nvSpPr>
        <p:spPr>
          <a:xfrm>
            <a:off x="2595538" y="3329666"/>
            <a:ext cx="2143140" cy="3571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r>
              <a:rPr lang="ru-RU" sz="2400" dirty="0" err="1">
                <a:latin typeface="Arial" pitchFamily="34" charset="0"/>
                <a:cs typeface="Arial" pitchFamily="34" charset="0"/>
              </a:rPr>
              <a:t>электрдик</a:t>
            </a:r>
            <a:endParaRPr lang="ru-RU" sz="2400" dirty="0">
              <a:latin typeface="Arial" pitchFamily="34" charset="0"/>
              <a:cs typeface="Arial" pitchFamily="34" charset="0"/>
            </a:endParaRPr>
          </a:p>
          <a:p>
            <a:pPr algn="ctr"/>
            <a:endParaRPr lang="ru-RU" dirty="0"/>
          </a:p>
        </p:txBody>
      </p:sp>
      <p:sp>
        <p:nvSpPr>
          <p:cNvPr id="26" name="Прямоугольник 25"/>
          <p:cNvSpPr/>
          <p:nvPr/>
        </p:nvSpPr>
        <p:spPr>
          <a:xfrm>
            <a:off x="2595538" y="3742648"/>
            <a:ext cx="2143140" cy="3571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r>
              <a:rPr lang="ru-RU" sz="2400" dirty="0" err="1">
                <a:latin typeface="Arial" pitchFamily="34" charset="0"/>
                <a:cs typeface="Arial" pitchFamily="34" charset="0"/>
              </a:rPr>
              <a:t>жарык</a:t>
            </a:r>
            <a:endParaRPr lang="ru-RU" sz="2400" dirty="0">
              <a:latin typeface="Arial" pitchFamily="34" charset="0"/>
              <a:cs typeface="Arial" pitchFamily="34" charset="0"/>
            </a:endParaRPr>
          </a:p>
          <a:p>
            <a:pPr algn="ctr"/>
            <a:endParaRPr lang="ru-RU" dirty="0"/>
          </a:p>
        </p:txBody>
      </p:sp>
      <p:sp>
        <p:nvSpPr>
          <p:cNvPr id="27" name="Прямоугольник 26"/>
          <p:cNvSpPr/>
          <p:nvPr/>
        </p:nvSpPr>
        <p:spPr>
          <a:xfrm rot="16200000">
            <a:off x="4238612" y="2786058"/>
            <a:ext cx="1928826" cy="64294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y-KG" sz="3200" b="1" dirty="0">
                <a:latin typeface="Arial" pitchFamily="34" charset="0"/>
                <a:cs typeface="Arial" pitchFamily="34" charset="0"/>
              </a:rPr>
              <a:t>Ч</a:t>
            </a:r>
            <a:r>
              <a:rPr lang="ru-RU" sz="3200" b="1" dirty="0">
                <a:latin typeface="Arial" pitchFamily="34" charset="0"/>
                <a:cs typeface="Arial" pitchFamily="34" charset="0"/>
              </a:rPr>
              <a:t>Ө</a:t>
            </a:r>
            <a:r>
              <a:rPr lang="ky-KG" sz="3200" b="1" dirty="0">
                <a:latin typeface="Arial" pitchFamily="34" charset="0"/>
                <a:cs typeface="Arial" pitchFamily="34" charset="0"/>
              </a:rPr>
              <a:t>ЙР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Ө</a:t>
            </a:r>
            <a:endParaRPr lang="ru-RU"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5595934" y="2256964"/>
            <a:ext cx="1714512" cy="3571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r>
              <a:rPr lang="ru-RU" sz="2400" dirty="0" err="1">
                <a:latin typeface="Arial" pitchFamily="34" charset="0"/>
                <a:cs typeface="Arial" pitchFamily="34" charset="0"/>
              </a:rPr>
              <a:t>газ,аба</a:t>
            </a:r>
            <a:endParaRPr lang="ru-RU" sz="2400" dirty="0">
              <a:latin typeface="Arial" pitchFamily="34" charset="0"/>
              <a:cs typeface="Arial" pitchFamily="34" charset="0"/>
            </a:endParaRPr>
          </a:p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/>
        </p:nvSpPr>
        <p:spPr>
          <a:xfrm>
            <a:off x="5595934" y="2685592"/>
            <a:ext cx="1714512" cy="3571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r>
              <a:rPr lang="ru-RU" sz="2400" dirty="0" err="1">
                <a:latin typeface="Arial" pitchFamily="34" charset="0"/>
                <a:cs typeface="Arial" pitchFamily="34" charset="0"/>
              </a:rPr>
              <a:t>суюктук</a:t>
            </a:r>
            <a:endParaRPr lang="ru-RU" sz="2400" dirty="0">
              <a:latin typeface="Arial" pitchFamily="34" charset="0"/>
              <a:cs typeface="Arial" pitchFamily="34" charset="0"/>
            </a:endParaRPr>
          </a:p>
          <a:p>
            <a:pPr algn="ctr"/>
            <a:endParaRPr lang="ru-RU" dirty="0"/>
          </a:p>
        </p:txBody>
      </p:sp>
      <p:sp>
        <p:nvSpPr>
          <p:cNvPr id="30" name="Прямоугольник 29"/>
          <p:cNvSpPr/>
          <p:nvPr/>
        </p:nvSpPr>
        <p:spPr>
          <a:xfrm>
            <a:off x="5595934" y="3114220"/>
            <a:ext cx="1714512" cy="3571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r>
              <a:rPr lang="ru-RU" sz="2400" dirty="0" err="1">
                <a:latin typeface="Arial" pitchFamily="34" charset="0"/>
                <a:cs typeface="Arial" pitchFamily="34" charset="0"/>
              </a:rPr>
              <a:t>катуу</a:t>
            </a:r>
            <a:r>
              <a:rPr lang="ru-RU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ru-RU" sz="2400" dirty="0" err="1">
                <a:latin typeface="Arial" pitchFamily="34" charset="0"/>
                <a:cs typeface="Arial" pitchFamily="34" charset="0"/>
              </a:rPr>
              <a:t>зат</a:t>
            </a:r>
            <a:endParaRPr lang="ru-RU" sz="2400" dirty="0">
              <a:latin typeface="Arial" pitchFamily="34" charset="0"/>
              <a:cs typeface="Arial" pitchFamily="34" charset="0"/>
            </a:endParaRPr>
          </a:p>
          <a:p>
            <a:pPr algn="ctr"/>
            <a:endParaRPr lang="ru-RU" dirty="0"/>
          </a:p>
        </p:txBody>
      </p:sp>
      <p:sp>
        <p:nvSpPr>
          <p:cNvPr id="31" name="Прямоугольник 30"/>
          <p:cNvSpPr/>
          <p:nvPr/>
        </p:nvSpPr>
        <p:spPr>
          <a:xfrm>
            <a:off x="5595934" y="3542848"/>
            <a:ext cx="1714512" cy="3571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r>
              <a:rPr lang="ru-RU" sz="2400" dirty="0" err="1">
                <a:latin typeface="Arial" pitchFamily="34" charset="0"/>
                <a:cs typeface="Arial" pitchFamily="34" charset="0"/>
              </a:rPr>
              <a:t>талаа</a:t>
            </a:r>
            <a:r>
              <a:rPr lang="ru-RU" sz="2400" dirty="0">
                <a:latin typeface="Arial" pitchFamily="34" charset="0"/>
                <a:cs typeface="Arial" pitchFamily="34" charset="0"/>
              </a:rPr>
              <a:t>(</a:t>
            </a:r>
            <a:r>
              <a:rPr lang="ru-RU" sz="2400" dirty="0" err="1">
                <a:latin typeface="Arial" pitchFamily="34" charset="0"/>
                <a:cs typeface="Arial" pitchFamily="34" charset="0"/>
              </a:rPr>
              <a:t>э\м</a:t>
            </a:r>
            <a:r>
              <a:rPr lang="ru-RU" sz="2400" dirty="0">
                <a:latin typeface="Arial" pitchFamily="34" charset="0"/>
                <a:cs typeface="Arial" pitchFamily="34" charset="0"/>
              </a:rPr>
              <a:t>)</a:t>
            </a:r>
          </a:p>
          <a:p>
            <a:pPr algn="ctr"/>
            <a:endParaRPr lang="ru-RU" dirty="0"/>
          </a:p>
        </p:txBody>
      </p:sp>
      <p:sp>
        <p:nvSpPr>
          <p:cNvPr id="32" name="Прямоугольник 31"/>
          <p:cNvSpPr/>
          <p:nvPr/>
        </p:nvSpPr>
        <p:spPr>
          <a:xfrm rot="16200000">
            <a:off x="6810380" y="2786058"/>
            <a:ext cx="1928826" cy="64294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200" b="1" dirty="0">
                <a:latin typeface="Arial" pitchFamily="34" charset="0"/>
                <a:cs typeface="Arial" pitchFamily="34" charset="0"/>
              </a:rPr>
              <a:t>ОБЪЕКТ</a:t>
            </a:r>
          </a:p>
        </p:txBody>
      </p:sp>
      <p:sp>
        <p:nvSpPr>
          <p:cNvPr id="33" name="Прямоугольник 32"/>
          <p:cNvSpPr/>
          <p:nvPr/>
        </p:nvSpPr>
        <p:spPr>
          <a:xfrm>
            <a:off x="8239140" y="2271478"/>
            <a:ext cx="1714512" cy="3571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r>
              <a:rPr lang="ru-RU" sz="2400" dirty="0">
                <a:latin typeface="Arial" pitchFamily="34" charset="0"/>
                <a:cs typeface="Arial" pitchFamily="34" charset="0"/>
              </a:rPr>
              <a:t>Адам</a:t>
            </a:r>
          </a:p>
          <a:p>
            <a:pPr algn="ctr"/>
            <a:endParaRPr lang="ru-RU" dirty="0"/>
          </a:p>
        </p:txBody>
      </p:sp>
      <p:sp>
        <p:nvSpPr>
          <p:cNvPr id="34" name="Прямоугольник 33"/>
          <p:cNvSpPr/>
          <p:nvPr/>
        </p:nvSpPr>
        <p:spPr>
          <a:xfrm>
            <a:off x="8239140" y="2700106"/>
            <a:ext cx="1714512" cy="3571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r>
              <a:rPr lang="ru-RU" sz="2400" dirty="0" err="1">
                <a:latin typeface="Arial" pitchFamily="34" charset="0"/>
                <a:cs typeface="Arial" pitchFamily="34" charset="0"/>
              </a:rPr>
              <a:t>жаныбар</a:t>
            </a:r>
            <a:endParaRPr lang="ru-RU" sz="2400" dirty="0">
              <a:latin typeface="Arial" pitchFamily="34" charset="0"/>
              <a:cs typeface="Arial" pitchFamily="34" charset="0"/>
            </a:endParaRPr>
          </a:p>
          <a:p>
            <a:pPr algn="ctr"/>
            <a:endParaRPr lang="ru-RU" dirty="0"/>
          </a:p>
        </p:txBody>
      </p:sp>
      <p:sp>
        <p:nvSpPr>
          <p:cNvPr id="35" name="Прямоугольник 34"/>
          <p:cNvSpPr/>
          <p:nvPr/>
        </p:nvSpPr>
        <p:spPr>
          <a:xfrm>
            <a:off x="8239140" y="3128734"/>
            <a:ext cx="1714512" cy="3571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r>
              <a:rPr lang="ky-KG" sz="2400" dirty="0">
                <a:latin typeface="Arial" pitchFamily="34" charset="0"/>
                <a:cs typeface="Arial" pitchFamily="34" charset="0"/>
              </a:rPr>
              <a:t>өсүмдүк</a:t>
            </a:r>
            <a:endParaRPr lang="ru-RU" sz="2400" dirty="0">
              <a:latin typeface="Arial" pitchFamily="34" charset="0"/>
              <a:cs typeface="Arial" pitchFamily="34" charset="0"/>
            </a:endParaRPr>
          </a:p>
          <a:p>
            <a:pPr algn="ctr"/>
            <a:endParaRPr lang="ru-RU" dirty="0"/>
          </a:p>
        </p:txBody>
      </p:sp>
      <p:sp>
        <p:nvSpPr>
          <p:cNvPr id="36" name="Прямоугольник 35"/>
          <p:cNvSpPr/>
          <p:nvPr/>
        </p:nvSpPr>
        <p:spPr>
          <a:xfrm>
            <a:off x="8239140" y="3557362"/>
            <a:ext cx="1714512" cy="3571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r>
              <a:rPr lang="ru-RU" sz="2400" dirty="0">
                <a:latin typeface="Arial" pitchFamily="34" charset="0"/>
                <a:cs typeface="Arial" pitchFamily="34" charset="0"/>
              </a:rPr>
              <a:t>техника</a:t>
            </a:r>
          </a:p>
          <a:p>
            <a:pPr algn="ctr"/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075" name="Picture 3" descr="E:\kartinki\ART\бизнес\THUMBSUP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10579" y="214290"/>
            <a:ext cx="1958503" cy="2786082"/>
          </a:xfrm>
          <a:prstGeom prst="rect">
            <a:avLst/>
          </a:prstGeom>
          <a:noFill/>
        </p:spPr>
      </p:pic>
      <p:sp>
        <p:nvSpPr>
          <p:cNvPr id="5" name="Штриховая стрелка вправо 4"/>
          <p:cNvSpPr/>
          <p:nvPr/>
        </p:nvSpPr>
        <p:spPr>
          <a:xfrm>
            <a:off x="4881554" y="1214422"/>
            <a:ext cx="3071834" cy="1785950"/>
          </a:xfrm>
          <a:prstGeom prst="striped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800" dirty="0" err="1"/>
              <a:t>Байланыш</a:t>
            </a:r>
            <a:r>
              <a:rPr lang="ru-RU" sz="2800" dirty="0"/>
              <a:t> каналы</a:t>
            </a:r>
          </a:p>
        </p:txBody>
      </p:sp>
      <p:pic>
        <p:nvPicPr>
          <p:cNvPr id="2" name="Picture 2" descr="E:\kartinki\цветы\0_42e67_a17b329f_XL.jpe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95472" y="357167"/>
            <a:ext cx="2428892" cy="2220701"/>
          </a:xfrm>
          <a:prstGeom prst="rect">
            <a:avLst/>
          </a:prstGeom>
          <a:noFill/>
        </p:spPr>
      </p:pic>
      <p:sp>
        <p:nvSpPr>
          <p:cNvPr id="7" name="Выноска-облако 6"/>
          <p:cNvSpPr/>
          <p:nvPr/>
        </p:nvSpPr>
        <p:spPr>
          <a:xfrm>
            <a:off x="5810248" y="0"/>
            <a:ext cx="3071834" cy="1500174"/>
          </a:xfrm>
          <a:prstGeom prst="cloudCallout">
            <a:avLst>
              <a:gd name="adj1" fmla="val 71777"/>
              <a:gd name="adj2" fmla="val 299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800" dirty="0" err="1"/>
              <a:t>Уах</a:t>
            </a:r>
            <a:r>
              <a:rPr lang="ru-RU" sz="2800" dirty="0"/>
              <a:t>, </a:t>
            </a:r>
            <a:r>
              <a:rPr lang="ru-RU" sz="2800" dirty="0" err="1"/>
              <a:t>сонун</a:t>
            </a:r>
            <a:r>
              <a:rPr lang="ru-RU" sz="2800" dirty="0"/>
              <a:t> </a:t>
            </a:r>
            <a:r>
              <a:rPr lang="ru-RU" sz="2800" dirty="0" err="1"/>
              <a:t>жыпар</a:t>
            </a:r>
            <a:r>
              <a:rPr lang="ru-RU" sz="2800" dirty="0"/>
              <a:t> </a:t>
            </a:r>
            <a:r>
              <a:rPr lang="ru-RU" sz="2800" dirty="0" err="1"/>
              <a:t>жыт</a:t>
            </a:r>
            <a:r>
              <a:rPr lang="ru-RU" sz="2800" dirty="0"/>
              <a:t> </a:t>
            </a:r>
            <a:r>
              <a:rPr lang="ru-RU" sz="2800" dirty="0" err="1"/>
              <a:t>экен</a:t>
            </a:r>
            <a:r>
              <a:rPr lang="ru-RU" sz="2800" dirty="0"/>
              <a:t>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95869" y="1071547"/>
            <a:ext cx="847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rgbClr val="FF0000"/>
                </a:solidFill>
              </a:rPr>
              <a:t>Аба</a:t>
            </a:r>
          </a:p>
        </p:txBody>
      </p:sp>
      <p:pic>
        <p:nvPicPr>
          <p:cNvPr id="1027" name="Picture 3" descr="E:\kartinki\ART\техника5\CAMRAMAN.WM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flipH="1">
            <a:off x="2238348" y="3357563"/>
            <a:ext cx="912400" cy="1485891"/>
          </a:xfrm>
          <a:prstGeom prst="rect">
            <a:avLst/>
          </a:prstGeom>
          <a:noFill/>
        </p:spPr>
      </p:pic>
      <p:pic>
        <p:nvPicPr>
          <p:cNvPr id="1028" name="Picture 4" descr="E:\kartinki\ART\техника5\MICROWAV.WM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rot="21416836">
            <a:off x="6138065" y="3258088"/>
            <a:ext cx="1673256" cy="1624335"/>
          </a:xfrm>
          <a:prstGeom prst="rect">
            <a:avLst/>
          </a:prstGeom>
          <a:noFill/>
        </p:spPr>
      </p:pic>
      <p:pic>
        <p:nvPicPr>
          <p:cNvPr id="1030" name="Picture 6" descr="E:\kartinki\ART\техника5\SATDISH.WMF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524364" y="3286125"/>
            <a:ext cx="1000132" cy="1492241"/>
          </a:xfrm>
          <a:prstGeom prst="rect">
            <a:avLst/>
          </a:prstGeom>
          <a:noFill/>
        </p:spPr>
      </p:pic>
      <p:pic>
        <p:nvPicPr>
          <p:cNvPr id="1032" name="Picture 8" descr="E:\kartinki\ART\техника4\SCANNER.WMF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524761" y="4214819"/>
            <a:ext cx="1058895" cy="486307"/>
          </a:xfrm>
          <a:prstGeom prst="rect">
            <a:avLst/>
          </a:prstGeom>
          <a:noFill/>
        </p:spPr>
      </p:pic>
      <p:pic>
        <p:nvPicPr>
          <p:cNvPr id="15" name="Picture 8" descr="E:\kartinki\ART\техника4\SCANNER.WMF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238481" y="4286257"/>
            <a:ext cx="945979" cy="434449"/>
          </a:xfrm>
          <a:prstGeom prst="rect">
            <a:avLst/>
          </a:prstGeom>
          <a:noFill/>
        </p:spPr>
      </p:pic>
      <p:pic>
        <p:nvPicPr>
          <p:cNvPr id="1034" name="Picture 10" descr="E:\kartinki\televizor\lcd_televizor_52_sharp_lc52xs1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flipH="1">
            <a:off x="8310579" y="3000373"/>
            <a:ext cx="2119295" cy="1893107"/>
          </a:xfrm>
          <a:prstGeom prst="rect">
            <a:avLst/>
          </a:prstGeom>
          <a:noFill/>
        </p:spPr>
      </p:pic>
      <p:pic>
        <p:nvPicPr>
          <p:cNvPr id="1035" name="Picture 11" descr="E:\kartinki\ART\техника5\SATLITE.WMF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 rot="1559090">
            <a:off x="5550183" y="2314679"/>
            <a:ext cx="1094179" cy="1348010"/>
          </a:xfrm>
          <a:prstGeom prst="rect">
            <a:avLst/>
          </a:prstGeom>
          <a:noFill/>
        </p:spPr>
      </p:pic>
      <p:cxnSp>
        <p:nvCxnSpPr>
          <p:cNvPr id="20" name="Прямая соединительная линия 19"/>
          <p:cNvCxnSpPr/>
          <p:nvPr/>
        </p:nvCxnSpPr>
        <p:spPr>
          <a:xfrm flipV="1">
            <a:off x="5238744" y="3071810"/>
            <a:ext cx="857256" cy="500066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 rot="16200000" flipH="1">
            <a:off x="5953124" y="3214686"/>
            <a:ext cx="857256" cy="571504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Прямоугольник 30"/>
          <p:cNvSpPr/>
          <p:nvPr/>
        </p:nvSpPr>
        <p:spPr>
          <a:xfrm rot="16200000">
            <a:off x="1523968" y="5286388"/>
            <a:ext cx="1571636" cy="42862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800" dirty="0" err="1"/>
              <a:t>Булак</a:t>
            </a:r>
            <a:endParaRPr lang="ru-RU" sz="2800" dirty="0"/>
          </a:p>
        </p:txBody>
      </p:sp>
      <p:sp>
        <p:nvSpPr>
          <p:cNvPr id="32" name="Прямоугольник 31"/>
          <p:cNvSpPr/>
          <p:nvPr/>
        </p:nvSpPr>
        <p:spPr>
          <a:xfrm rot="16200000">
            <a:off x="2845571" y="5107793"/>
            <a:ext cx="1571636" cy="78581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 err="1"/>
              <a:t>Коддоо</a:t>
            </a:r>
            <a:endParaRPr lang="ru-RU" sz="2800" dirty="0"/>
          </a:p>
        </p:txBody>
      </p:sp>
      <p:sp>
        <p:nvSpPr>
          <p:cNvPr id="35" name="Прямоугольник 34"/>
          <p:cNvSpPr/>
          <p:nvPr/>
        </p:nvSpPr>
        <p:spPr>
          <a:xfrm rot="16200000">
            <a:off x="3917141" y="5107793"/>
            <a:ext cx="1571636" cy="78581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 err="1">
                <a:latin typeface="Arial" pitchFamily="34" charset="0"/>
                <a:cs typeface="Arial" pitchFamily="34" charset="0"/>
              </a:rPr>
              <a:t>Берүү</a:t>
            </a:r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Прямоугольник 35"/>
          <p:cNvSpPr/>
          <p:nvPr/>
        </p:nvSpPr>
        <p:spPr>
          <a:xfrm rot="16200000">
            <a:off x="5131587" y="5107793"/>
            <a:ext cx="1571636" cy="78581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2400" dirty="0" err="1">
                <a:latin typeface="Arial" pitchFamily="34" charset="0"/>
                <a:cs typeface="Arial" pitchFamily="34" charset="0"/>
              </a:rPr>
              <a:t>Маалым</a:t>
            </a:r>
            <a:r>
              <a:rPr lang="ru-RU" sz="2400" dirty="0">
                <a:latin typeface="Arial" pitchFamily="34" charset="0"/>
                <a:cs typeface="Arial" pitchFamily="34" charset="0"/>
              </a:rPr>
              <a:t>. </a:t>
            </a:r>
            <a:r>
              <a:rPr lang="ru-RU" sz="2400" dirty="0" err="1">
                <a:latin typeface="Arial" pitchFamily="34" charset="0"/>
                <a:cs typeface="Arial" pitchFamily="34" charset="0"/>
              </a:rPr>
              <a:t>иштетүү</a:t>
            </a:r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Прямоугольник 36"/>
          <p:cNvSpPr/>
          <p:nvPr/>
        </p:nvSpPr>
        <p:spPr>
          <a:xfrm rot="16200000">
            <a:off x="6346033" y="4964917"/>
            <a:ext cx="1571636" cy="107157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 err="1">
                <a:latin typeface="Arial" pitchFamily="34" charset="0"/>
                <a:cs typeface="Arial" pitchFamily="34" charset="0"/>
              </a:rPr>
              <a:t>Кабыл</a:t>
            </a:r>
            <a:r>
              <a:rPr lang="ru-RU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ru-RU" sz="2400" dirty="0" err="1">
                <a:latin typeface="Arial" pitchFamily="34" charset="0"/>
                <a:cs typeface="Arial" pitchFamily="34" charset="0"/>
              </a:rPr>
              <a:t>алуу</a:t>
            </a:r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Прямоугольник 37"/>
          <p:cNvSpPr/>
          <p:nvPr/>
        </p:nvSpPr>
        <p:spPr>
          <a:xfrm rot="16200000">
            <a:off x="7489041" y="5107793"/>
            <a:ext cx="1571636" cy="78581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/>
              <a:t>Кодду </a:t>
            </a:r>
            <a:r>
              <a:rPr lang="ru-RU" sz="2400" dirty="0" err="1"/>
              <a:t>жандыруу</a:t>
            </a:r>
            <a:endParaRPr lang="ru-RU" sz="2800" dirty="0"/>
          </a:p>
        </p:txBody>
      </p:sp>
      <p:sp>
        <p:nvSpPr>
          <p:cNvPr id="41" name="Прямоугольник 40"/>
          <p:cNvSpPr/>
          <p:nvPr/>
        </p:nvSpPr>
        <p:spPr>
          <a:xfrm rot="16200000">
            <a:off x="8560611" y="5107793"/>
            <a:ext cx="1571636" cy="78581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2400" dirty="0" err="1">
                <a:latin typeface="Arial" pitchFamily="34" charset="0"/>
                <a:cs typeface="Arial" pitchFamily="34" charset="0"/>
              </a:rPr>
              <a:t>Көрсөтүү</a:t>
            </a:r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0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5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/>
      <p:bldP spid="8" grpId="0"/>
      <p:bldP spid="31" grpId="0" animBg="1"/>
      <p:bldP spid="31" grpId="1" animBg="1"/>
      <p:bldP spid="32" grpId="0" animBg="1"/>
      <p:bldP spid="32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41" grpId="0" animBg="1"/>
      <p:bldP spid="41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4952992" y="285729"/>
            <a:ext cx="254095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4800" b="1" dirty="0">
                <a:solidFill>
                  <a:srgbClr val="FF0000"/>
                </a:solidFill>
                <a:latin typeface="Arial" charset="0"/>
                <a:cs typeface="Arial" charset="0"/>
              </a:rPr>
              <a:t>1-суроо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1809720" y="3714752"/>
            <a:ext cx="8572560" cy="100013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800" dirty="0" err="1">
                <a:latin typeface="Arial" pitchFamily="34" charset="0"/>
                <a:cs typeface="Arial" pitchFamily="34" charset="0"/>
              </a:rPr>
              <a:t>Жогорудагы</a:t>
            </a:r>
            <a:r>
              <a:rPr lang="ru-RU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>
                <a:latin typeface="Arial" pitchFamily="34" charset="0"/>
                <a:cs typeface="Arial" pitchFamily="34" charset="0"/>
              </a:rPr>
              <a:t>алфавиттик</a:t>
            </a:r>
            <a:r>
              <a:rPr lang="ru-RU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>
                <a:latin typeface="Arial" pitchFamily="34" charset="0"/>
                <a:cs typeface="Arial" pitchFamily="34" charset="0"/>
              </a:rPr>
              <a:t>маалымат</a:t>
            </a:r>
            <a:r>
              <a:rPr lang="ru-RU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>
                <a:latin typeface="Arial" pitchFamily="34" charset="0"/>
                <a:cs typeface="Arial" pitchFamily="34" charset="0"/>
              </a:rPr>
              <a:t>бизге</a:t>
            </a:r>
            <a:r>
              <a:rPr lang="ru-RU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>
                <a:latin typeface="Arial" pitchFamily="34" charset="0"/>
                <a:cs typeface="Arial" pitchFamily="34" charset="0"/>
              </a:rPr>
              <a:t>кандай</a:t>
            </a:r>
            <a:r>
              <a:rPr lang="ru-RU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>
                <a:latin typeface="Arial" pitchFamily="34" charset="0"/>
                <a:cs typeface="Arial" pitchFamily="34" charset="0"/>
              </a:rPr>
              <a:t>формада</a:t>
            </a:r>
            <a:r>
              <a:rPr lang="ru-RU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>
                <a:latin typeface="Arial" pitchFamily="34" charset="0"/>
                <a:cs typeface="Arial" pitchFamily="34" charset="0"/>
              </a:rPr>
              <a:t>берилип</a:t>
            </a:r>
            <a:r>
              <a:rPr lang="ru-RU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>
                <a:latin typeface="Arial" pitchFamily="34" charset="0"/>
                <a:cs typeface="Arial" pitchFamily="34" charset="0"/>
              </a:rPr>
              <a:t>жатат</a:t>
            </a:r>
            <a:r>
              <a:rPr lang="ru-RU" sz="2800" dirty="0">
                <a:latin typeface="Arial" pitchFamily="34" charset="0"/>
                <a:cs typeface="Arial" pitchFamily="34" charset="0"/>
              </a:rPr>
              <a:t>?</a:t>
            </a:r>
          </a:p>
          <a:p>
            <a:pPr algn="ctr"/>
            <a:endParaRPr lang="ru-RU" dirty="0"/>
          </a:p>
        </p:txBody>
      </p:sp>
      <p:sp>
        <p:nvSpPr>
          <p:cNvPr id="8" name="Блок-схема: узел 7"/>
          <p:cNvSpPr/>
          <p:nvPr/>
        </p:nvSpPr>
        <p:spPr>
          <a:xfrm>
            <a:off x="2107164" y="4827887"/>
            <a:ext cx="470650" cy="38894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/>
              <a:t>1</a:t>
            </a:r>
          </a:p>
        </p:txBody>
      </p:sp>
      <p:sp>
        <p:nvSpPr>
          <p:cNvPr id="9" name="Блок-схема: узел 8"/>
          <p:cNvSpPr/>
          <p:nvPr/>
        </p:nvSpPr>
        <p:spPr>
          <a:xfrm>
            <a:off x="2095472" y="5615868"/>
            <a:ext cx="470650" cy="38894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r>
              <a:rPr lang="ru-RU" sz="2400" b="1" dirty="0"/>
              <a:t>2</a:t>
            </a:r>
          </a:p>
          <a:p>
            <a:pPr algn="ctr"/>
            <a:endParaRPr lang="ru-RU" dirty="0"/>
          </a:p>
        </p:txBody>
      </p:sp>
      <p:sp>
        <p:nvSpPr>
          <p:cNvPr id="10" name="Блок-схема: узел 9"/>
          <p:cNvSpPr/>
          <p:nvPr/>
        </p:nvSpPr>
        <p:spPr>
          <a:xfrm>
            <a:off x="6196854" y="4857760"/>
            <a:ext cx="470650" cy="388940"/>
          </a:xfrm>
          <a:prstGeom prst="flowChartConnector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/>
          </a:p>
          <a:p>
            <a:pPr algn="ctr"/>
            <a:r>
              <a:rPr lang="ru-RU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</a:t>
            </a:r>
          </a:p>
          <a:p>
            <a:pPr algn="ctr"/>
            <a:endParaRPr lang="ru-RU" dirty="0"/>
          </a:p>
        </p:txBody>
      </p:sp>
      <p:sp>
        <p:nvSpPr>
          <p:cNvPr id="11" name="Блок-схема: узел 10"/>
          <p:cNvSpPr/>
          <p:nvPr/>
        </p:nvSpPr>
        <p:spPr>
          <a:xfrm>
            <a:off x="6196854" y="5599850"/>
            <a:ext cx="470650" cy="38894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4</a:t>
            </a:r>
          </a:p>
        </p:txBody>
      </p:sp>
      <p:sp>
        <p:nvSpPr>
          <p:cNvPr id="12" name="Блок-схема: знак завершения 11"/>
          <p:cNvSpPr/>
          <p:nvPr/>
        </p:nvSpPr>
        <p:spPr>
          <a:xfrm>
            <a:off x="2595538" y="4786322"/>
            <a:ext cx="3429024" cy="500066"/>
          </a:xfrm>
          <a:prstGeom prst="flowChartTerminator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8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Сигналдар</a:t>
            </a:r>
            <a:endParaRPr lang="ru-RU" sz="2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Блок-схема: знак завершения 12"/>
          <p:cNvSpPr/>
          <p:nvPr/>
        </p:nvSpPr>
        <p:spPr>
          <a:xfrm>
            <a:off x="2595538" y="5572140"/>
            <a:ext cx="3429024" cy="500066"/>
          </a:xfrm>
          <a:prstGeom prst="flowChartTerminator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y-KG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Тексттик</a:t>
            </a:r>
            <a:endParaRPr lang="ru-RU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Блок-схема: знак завершения 13"/>
          <p:cNvSpPr/>
          <p:nvPr/>
        </p:nvSpPr>
        <p:spPr>
          <a:xfrm>
            <a:off x="6681359" y="4786322"/>
            <a:ext cx="3429024" cy="500066"/>
          </a:xfrm>
          <a:prstGeom prst="flowChartTerminator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y-KG" sz="9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algn="ctr"/>
            <a:endParaRPr lang="ky-KG" sz="9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algn="ctr"/>
            <a:r>
              <a:rPr lang="ru-RU" sz="28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Графикалык</a:t>
            </a:r>
            <a:endParaRPr lang="ru-RU" sz="2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ru-RU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5" name="Блок-схема: знак завершения 14"/>
          <p:cNvSpPr/>
          <p:nvPr/>
        </p:nvSpPr>
        <p:spPr>
          <a:xfrm>
            <a:off x="6681359" y="5572140"/>
            <a:ext cx="3429024" cy="500066"/>
          </a:xfrm>
          <a:prstGeom prst="flowChartTerminator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y-KG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Символдук</a:t>
            </a:r>
            <a:endParaRPr lang="ru-RU" sz="2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6" name="Picture 2" descr="E:\kartinki\Органы чувств\lifeprint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09918" y="1000108"/>
            <a:ext cx="5572164" cy="264320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3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Прямоугольник с двумя вырезанными противолежащими углами 3"/>
          <p:cNvSpPr/>
          <p:nvPr/>
        </p:nvSpPr>
        <p:spPr>
          <a:xfrm>
            <a:off x="3238480" y="285728"/>
            <a:ext cx="5929354" cy="571504"/>
          </a:xfrm>
          <a:prstGeom prst="snip2Diag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800" dirty="0"/>
          </a:p>
          <a:p>
            <a:pPr algn="ctr"/>
            <a:r>
              <a:rPr lang="ru-RU" sz="3200" b="1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Информацияны</a:t>
            </a:r>
            <a:r>
              <a:rPr lang="ru-RU" sz="320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200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сактоо</a:t>
            </a:r>
            <a:endParaRPr lang="ru-RU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ru-RU" dirty="0"/>
          </a:p>
        </p:txBody>
      </p:sp>
      <p:sp>
        <p:nvSpPr>
          <p:cNvPr id="6" name="Овал 5"/>
          <p:cNvSpPr/>
          <p:nvPr/>
        </p:nvSpPr>
        <p:spPr>
          <a:xfrm>
            <a:off x="2524100" y="285728"/>
            <a:ext cx="571504" cy="571504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/>
              <a:t>4</a:t>
            </a:r>
          </a:p>
        </p:txBody>
      </p:sp>
      <p:pic>
        <p:nvPicPr>
          <p:cNvPr id="2" name="Picture 2" descr="E:\kartinki\мозг\8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95472" y="1000108"/>
            <a:ext cx="7858180" cy="52111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Прямоугольник с двумя вырезанными противолежащими углами 3"/>
          <p:cNvSpPr/>
          <p:nvPr/>
        </p:nvSpPr>
        <p:spPr>
          <a:xfrm>
            <a:off x="3381356" y="285728"/>
            <a:ext cx="5929354" cy="571504"/>
          </a:xfrm>
          <a:prstGeom prst="snip2Diag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800" dirty="0"/>
          </a:p>
          <a:p>
            <a:pPr algn="ctr"/>
            <a:r>
              <a:rPr lang="ru-RU" sz="3200" b="1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Информацияны</a:t>
            </a:r>
            <a:r>
              <a:rPr lang="ru-RU" sz="320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200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издөө</a:t>
            </a:r>
            <a:endParaRPr lang="ru-RU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ru-RU" dirty="0"/>
          </a:p>
        </p:txBody>
      </p:sp>
      <p:sp>
        <p:nvSpPr>
          <p:cNvPr id="6" name="Овал 5"/>
          <p:cNvSpPr/>
          <p:nvPr/>
        </p:nvSpPr>
        <p:spPr>
          <a:xfrm>
            <a:off x="2666976" y="285728"/>
            <a:ext cx="571504" cy="571504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/>
              <a:t>5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595538" y="1000109"/>
            <a:ext cx="7358114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3200" b="1" dirty="0" err="1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Информацияны</a:t>
            </a:r>
            <a:r>
              <a:rPr lang="ru-RU" sz="3200" b="1" dirty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200" b="1" dirty="0" err="1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издөө</a:t>
            </a:r>
            <a:r>
              <a:rPr lang="en-US" sz="3200" b="1" dirty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ky-KG" sz="3200" b="1" dirty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ыкмалары</a:t>
            </a:r>
            <a:endParaRPr lang="ru-RU" sz="3200" b="1" dirty="0">
              <a:solidFill>
                <a:srgbClr val="060AA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Прямоугольник с двумя скругленными противолежащими углами 6"/>
          <p:cNvSpPr/>
          <p:nvPr/>
        </p:nvSpPr>
        <p:spPr>
          <a:xfrm>
            <a:off x="2309786" y="1643050"/>
            <a:ext cx="7786742" cy="4572032"/>
          </a:xfrm>
          <a:prstGeom prst="round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Wingdings" pitchFamily="2" charset="2"/>
              <a:buChar char="Ø"/>
            </a:pPr>
            <a:r>
              <a:rPr lang="ky-KG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 Түздөн-түз байкоо жүргүзүү</a:t>
            </a:r>
            <a:endParaRPr lang="ru-RU" sz="28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ky-KG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 Атайын адистер менен маектешүү</a:t>
            </a:r>
            <a:endParaRPr lang="ru-RU" sz="28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ky-KG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 Тиешелүү адабияттарды окуу</a:t>
            </a:r>
            <a:endParaRPr lang="ru-RU" sz="28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ky-KG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 Видео, теле программаларды көрүү</a:t>
            </a:r>
            <a:endParaRPr lang="ru-RU" sz="28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ky-KG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 Радио, аудиодисктерди  угуу</a:t>
            </a:r>
            <a:endParaRPr lang="ru-RU" sz="28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ky-KG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 Архивдерден, китепканалардан издөө</a:t>
            </a:r>
            <a:endParaRPr lang="ru-RU" sz="28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ky-KG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 Компьютердик маалыматтар базасынан</a:t>
            </a:r>
          </a:p>
          <a:p>
            <a:r>
              <a:rPr lang="ky-KG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    (интернет, тармак) издөө</a:t>
            </a:r>
            <a:endParaRPr lang="ru-RU" sz="28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ky-KG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 Башка ыкмалар</a:t>
            </a:r>
            <a:endParaRPr lang="ru-RU" sz="28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6" name="Picture 2" descr="E:\kartinki\ART\знаки безопасности\DETECTVS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52596" y="428604"/>
            <a:ext cx="4857784" cy="51453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" name="Picture 2" descr="E:\kartinki\ART\бизнес\2READPG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2444" y="714356"/>
            <a:ext cx="5759639" cy="394691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27" name="Picture 3" descr="E:\kartinki\скачанные картинки\книги\book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81422" y="1000108"/>
            <a:ext cx="4429156" cy="496369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29" name="Picture 5" descr="E:\kartinki\televizor\panasonic-tx-pr42g20.20872227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866414" y="1643050"/>
            <a:ext cx="4891262" cy="393699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32" name="Picture 8" descr="C:\Documents and Settings\kjunusaliev\Рабочий стол\Round red radio L 2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024430" y="2214555"/>
            <a:ext cx="3357586" cy="325777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31" name="Picture 7" descr="C:\Documents and Settings\kjunusaliev\Рабочий стол\Yellow Radio 2 L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096264" y="1142985"/>
            <a:ext cx="1285884" cy="39896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28" name="Picture 4" descr="E:\kartinki\скачанные картинки\книги\936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738678" y="1214422"/>
            <a:ext cx="5381506" cy="40377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33" name="Picture 9" descr="E:\kartinki\инфДеятЧел\поиск\CMS301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881422" y="1714488"/>
            <a:ext cx="6332538" cy="38036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075" name="Picture 3" descr="E:\kartinki\инфДеятЧел\DigitalConnectedWorl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66844" y="142852"/>
            <a:ext cx="8858312" cy="6215106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2238348" y="285728"/>
            <a:ext cx="80313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1JanyzakAdverGothic" pitchFamily="2" charset="0"/>
              </a:rPr>
              <a:t>http://WWW</a:t>
            </a:r>
            <a:endParaRPr lang="ru-RU" sz="96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1JanyzakAdverGothic" pitchFamily="2" charset="0"/>
            </a:endParaRPr>
          </a:p>
        </p:txBody>
      </p:sp>
      <p:pic>
        <p:nvPicPr>
          <p:cNvPr id="3076" name="Picture 4" descr="E:\kartinki\компютерПо\logotipyProgramm\169564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67108" y="1714488"/>
            <a:ext cx="4071926" cy="40719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075" name="Picture 3" descr="E:\kartinki\инфДеятЧел\DigitalConnectedWorl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03512" y="142852"/>
            <a:ext cx="8821644" cy="6215106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6381752" y="214291"/>
            <a:ext cx="37834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1JanyzakAdverGothic" pitchFamily="2" charset="0"/>
              </a:rPr>
              <a:t>http://WWW</a:t>
            </a:r>
            <a:endParaRPr lang="ru-RU" sz="44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1JanyzakAdverGothic" pitchFamily="2" charset="0"/>
            </a:endParaRPr>
          </a:p>
        </p:txBody>
      </p:sp>
      <p:pic>
        <p:nvPicPr>
          <p:cNvPr id="2" name="Picture 2" descr="E:\kartinki\компютерПо\logotipyProgramm\main-6f3b92b723b4836bb9d0f557a80d3599 копия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52596" y="0"/>
            <a:ext cx="4113194" cy="4000528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5453058" y="1285861"/>
            <a:ext cx="4786346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ky-KG" sz="60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Браузерлер</a:t>
            </a:r>
            <a:endParaRPr lang="ru-RU" sz="60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4" descr="E:\kartinki\инфДеятЧел\поиск\photos0-800x600.jpe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24034" y="3143248"/>
            <a:ext cx="4310092" cy="323257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0" name="TextBox 9"/>
          <p:cNvSpPr txBox="1"/>
          <p:nvPr/>
        </p:nvSpPr>
        <p:spPr>
          <a:xfrm>
            <a:off x="5810216" y="3714752"/>
            <a:ext cx="4857784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ky-KG" sz="48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Издөө </a:t>
            </a:r>
          </a:p>
          <a:p>
            <a:pPr algn="ctr"/>
            <a:r>
              <a:rPr lang="ky-KG" sz="48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машиналары</a:t>
            </a:r>
            <a:endParaRPr lang="ru-RU" sz="4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4952993" y="571480"/>
            <a:ext cx="2201863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4800" b="1" dirty="0">
                <a:solidFill>
                  <a:srgbClr val="FF0000"/>
                </a:solidFill>
                <a:latin typeface="Arial" charset="0"/>
                <a:cs typeface="Arial" charset="0"/>
              </a:rPr>
              <a:t>ТЕМА:</a:t>
            </a:r>
            <a:r>
              <a:rPr lang="ru-RU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523836" y="1857364"/>
            <a:ext cx="8064896" cy="3357586"/>
          </a:xfrm>
          <a:prstGeom prst="rect">
            <a:avLst/>
          </a:prstGeom>
          <a:gradFill flip="none" rotWithShape="1">
            <a:gsLst>
              <a:gs pos="0">
                <a:srgbClr val="000082"/>
              </a:gs>
              <a:gs pos="13000">
                <a:srgbClr val="0047FF"/>
              </a:gs>
              <a:gs pos="28000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7000">
                <a:srgbClr val="000082"/>
              </a:gs>
              <a:gs pos="100000">
                <a:srgbClr val="0047FF"/>
              </a:gs>
            </a:gsLst>
            <a:lin ang="10800000" scaled="0"/>
            <a:tileRect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182880" algn="ctr">
              <a:spcBef>
                <a:spcPct val="0"/>
              </a:spcBef>
              <a:buClr>
                <a:schemeClr val="accent6">
                  <a:lumMod val="75000"/>
                </a:schemeClr>
              </a:buClr>
              <a:defRPr/>
            </a:pPr>
            <a:r>
              <a:rPr lang="ru-RU" sz="6000" b="1" dirty="0" err="1">
                <a:solidFill>
                  <a:srgbClr val="FFFF00"/>
                </a:solidFill>
                <a:latin typeface="Arial" pitchFamily="34" charset="0"/>
                <a:ea typeface="+mj-ea"/>
                <a:cs typeface="Arial" pitchFamily="34" charset="0"/>
              </a:rPr>
              <a:t>Адамдын</a:t>
            </a:r>
            <a:r>
              <a:rPr lang="ru-RU" sz="6000" b="1" dirty="0">
                <a:solidFill>
                  <a:srgbClr val="FFFF00"/>
                </a:solidFill>
                <a:latin typeface="Arial" pitchFamily="34" charset="0"/>
                <a:ea typeface="+mj-ea"/>
                <a:cs typeface="Arial" pitchFamily="34" charset="0"/>
              </a:rPr>
              <a:t> </a:t>
            </a:r>
            <a:r>
              <a:rPr lang="ru-RU" sz="6000" b="1" dirty="0" err="1">
                <a:solidFill>
                  <a:srgbClr val="FFFF00"/>
                </a:solidFill>
                <a:latin typeface="Arial" pitchFamily="34" charset="0"/>
                <a:ea typeface="+mj-ea"/>
                <a:cs typeface="Arial" pitchFamily="34" charset="0"/>
              </a:rPr>
              <a:t>информациялык</a:t>
            </a:r>
            <a:r>
              <a:rPr lang="ru-RU" sz="6000" b="1" dirty="0">
                <a:solidFill>
                  <a:srgbClr val="FFFF00"/>
                </a:solidFill>
                <a:latin typeface="Arial" pitchFamily="34" charset="0"/>
                <a:ea typeface="+mj-ea"/>
                <a:cs typeface="Arial" pitchFamily="34" charset="0"/>
              </a:rPr>
              <a:t> </a:t>
            </a:r>
            <a:r>
              <a:rPr lang="ru-RU" sz="6000" b="1" dirty="0" err="1">
                <a:solidFill>
                  <a:srgbClr val="FFFF00"/>
                </a:solidFill>
                <a:latin typeface="Arial" pitchFamily="34" charset="0"/>
                <a:ea typeface="+mj-ea"/>
                <a:cs typeface="Arial" pitchFamily="34" charset="0"/>
              </a:rPr>
              <a:t>ишмердү</a:t>
            </a:r>
            <a:r>
              <a:rPr lang="ru-RU" sz="6000" b="1" dirty="0" err="1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үлүгү</a:t>
            </a:r>
            <a:endParaRPr lang="ru-RU" sz="6000" b="1" dirty="0">
              <a:solidFill>
                <a:srgbClr val="FFFF00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4" name="Picture 2" descr="E:\kartinki\ART\бизнес\MANSTAND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96264" y="428605"/>
            <a:ext cx="2357454" cy="590552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33" y="71438"/>
            <a:ext cx="12168167" cy="6858000"/>
          </a:xfrm>
          <a:prstGeom prst="rect">
            <a:avLst/>
          </a:prstGeom>
          <a:noFill/>
        </p:spPr>
      </p:pic>
      <p:pic>
        <p:nvPicPr>
          <p:cNvPr id="12" name="Picture 3" descr="E:\kartinki\инфДеятЧел\DigitalConnectedWorl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66844" y="142852"/>
            <a:ext cx="8858312" cy="6215106"/>
          </a:xfrm>
          <a:prstGeom prst="rect">
            <a:avLst/>
          </a:prstGeom>
          <a:noFill/>
        </p:spPr>
      </p:pic>
      <p:pic>
        <p:nvPicPr>
          <p:cNvPr id="2050" name="Picture 2" descr="E:\kartinki\компютерПо\logotipyProgramm\Безимени-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24100" y="1142984"/>
            <a:ext cx="7643866" cy="242516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1" name="Picture 3" descr="E:\kartinki\компютерПо\logotipyProgramm\Безим1233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09786" y="4143381"/>
            <a:ext cx="7768880" cy="20717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3381356" y="214291"/>
            <a:ext cx="5786478" cy="7694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ky-KG" sz="4400" b="1" dirty="0">
                <a:ln w="11430"/>
                <a:solidFill>
                  <a:srgbClr val="00206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Издөө машиналары</a:t>
            </a:r>
            <a:endParaRPr lang="ru-RU" b="1" dirty="0">
              <a:ln w="11430"/>
              <a:solidFill>
                <a:srgbClr val="00206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95670" y="3500438"/>
            <a:ext cx="5503110" cy="7078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y-KG" sz="40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Дарек жазуучу сапча</a:t>
            </a:r>
            <a:endParaRPr lang="ru-RU" sz="40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Стрелка вниз 7"/>
          <p:cNvSpPr/>
          <p:nvPr/>
        </p:nvSpPr>
        <p:spPr>
          <a:xfrm rot="20260095">
            <a:off x="4249150" y="4211430"/>
            <a:ext cx="363818" cy="1485538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трелка вниз 8"/>
          <p:cNvSpPr/>
          <p:nvPr/>
        </p:nvSpPr>
        <p:spPr>
          <a:xfrm rot="12005997">
            <a:off x="4286571" y="2158263"/>
            <a:ext cx="357190" cy="1350675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4310050" y="5715016"/>
            <a:ext cx="3429024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0236"/>
            <a:ext cx="12192000" cy="6858000"/>
          </a:xfrm>
          <a:prstGeom prst="rect">
            <a:avLst/>
          </a:prstGeom>
          <a:noFill/>
        </p:spPr>
      </p:pic>
      <p:pic>
        <p:nvPicPr>
          <p:cNvPr id="3074" name="Picture 2" descr="E:\kartinki\инфДеятЧел\поиск\защита\orig_102_1297873980Ni8hd3y86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81158" y="1000109"/>
            <a:ext cx="8215370" cy="53095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Прямоугольник с двумя вырезанными противолежащими углами 3"/>
          <p:cNvSpPr/>
          <p:nvPr/>
        </p:nvSpPr>
        <p:spPr>
          <a:xfrm>
            <a:off x="3381356" y="357166"/>
            <a:ext cx="5929354" cy="571504"/>
          </a:xfrm>
          <a:prstGeom prst="snip2Diag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800" dirty="0"/>
          </a:p>
          <a:p>
            <a:pPr algn="ctr"/>
            <a:r>
              <a:rPr lang="ru-RU" sz="3200" b="1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Информацияны</a:t>
            </a:r>
            <a:r>
              <a:rPr lang="ru-RU" sz="320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200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коргоо</a:t>
            </a:r>
            <a:endParaRPr lang="ru-RU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ru-RU" dirty="0"/>
          </a:p>
        </p:txBody>
      </p:sp>
      <p:sp>
        <p:nvSpPr>
          <p:cNvPr id="6" name="Овал 5"/>
          <p:cNvSpPr/>
          <p:nvPr/>
        </p:nvSpPr>
        <p:spPr>
          <a:xfrm>
            <a:off x="2666976" y="357166"/>
            <a:ext cx="571504" cy="571504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/>
              <a:t>6</a:t>
            </a:r>
          </a:p>
        </p:txBody>
      </p:sp>
      <p:sp>
        <p:nvSpPr>
          <p:cNvPr id="8" name="Овал 7"/>
          <p:cNvSpPr/>
          <p:nvPr/>
        </p:nvSpPr>
        <p:spPr>
          <a:xfrm>
            <a:off x="4952992" y="2357430"/>
            <a:ext cx="2000264" cy="2143140"/>
          </a:xfrm>
          <a:prstGeom prst="ellipse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5667372" y="2583602"/>
            <a:ext cx="642942" cy="1631216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r>
              <a:rPr lang="en-US" sz="100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Arial" pitchFamily="34" charset="0"/>
                <a:cs typeface="Arial" pitchFamily="34" charset="0"/>
              </a:rPr>
              <a:t>i</a:t>
            </a:r>
            <a:endParaRPr lang="ru-RU" sz="100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309786" y="1071546"/>
            <a:ext cx="5357850" cy="8572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y-KG" sz="3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Информацияны коргоо ыкмалары:</a:t>
            </a:r>
            <a:endParaRPr lang="ru-RU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309786" y="2071678"/>
            <a:ext cx="4857784" cy="85725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y-KG" sz="28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1) </a:t>
            </a:r>
            <a:r>
              <a:rPr lang="ky-KG" sz="2800" b="1" dirty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Маалыматка кирүү мүмкүнчүлүгүн текшерүү</a:t>
            </a:r>
            <a:endParaRPr lang="ru-RU" sz="2800" b="1" dirty="0">
              <a:solidFill>
                <a:srgbClr val="060AA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309786" y="3143248"/>
            <a:ext cx="4857784" cy="85725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y-KG" sz="28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2) </a:t>
            </a:r>
            <a:r>
              <a:rPr lang="ky-KG" sz="2800" b="1" dirty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Маалыматка кирүү мүмкүнчүлүгүн чектөө</a:t>
            </a:r>
            <a:endParaRPr lang="ru-RU" sz="2800" b="1" dirty="0">
              <a:solidFill>
                <a:srgbClr val="060AA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2309786" y="4214818"/>
            <a:ext cx="4857784" cy="85725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y-KG" sz="28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3) </a:t>
            </a:r>
            <a:r>
              <a:rPr lang="ky-KG" sz="2800" b="1" dirty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Байланыш каналдарын көчүрмөлөө</a:t>
            </a:r>
            <a:endParaRPr lang="ru-RU" sz="2800" b="1" dirty="0">
              <a:solidFill>
                <a:srgbClr val="060AA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2309786" y="5258492"/>
            <a:ext cx="7786742" cy="10001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y-KG" sz="28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4) </a:t>
            </a:r>
            <a:r>
              <a:rPr lang="ky-KG" sz="2800" b="1" dirty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Маалыматты шифрлардын жардамы менен криптографиялык өзгөртүп түзүү</a:t>
            </a:r>
            <a:endParaRPr lang="ru-RU" sz="2800" b="1" dirty="0">
              <a:solidFill>
                <a:srgbClr val="060AAA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4100" name="Picture 4" descr="E:\kartinki\инфДеятЧел\поиск\защита\1281445435_usa_ukradeny_carty.jpg"/>
          <p:cNvPicPr>
            <a:picLocks noChangeAspect="1" noChangeArrowheads="1"/>
          </p:cNvPicPr>
          <p:nvPr/>
        </p:nvPicPr>
        <p:blipFill>
          <a:blip r:embed="rId3">
            <a:lum bright="-30000" contrast="40000"/>
          </a:blip>
          <a:srcRect/>
          <a:stretch>
            <a:fillRect/>
          </a:stretch>
        </p:blipFill>
        <p:spPr bwMode="auto">
          <a:xfrm>
            <a:off x="1666844" y="142852"/>
            <a:ext cx="8858312" cy="6208732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7" name="Прямоугольник с двумя скругленными противолежащими углами 6"/>
          <p:cNvSpPr/>
          <p:nvPr/>
        </p:nvSpPr>
        <p:spPr>
          <a:xfrm>
            <a:off x="1809720" y="357166"/>
            <a:ext cx="8572560" cy="2357454"/>
          </a:xfrm>
          <a:prstGeom prst="round2Diag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y-KG" sz="3200" b="1" u="sng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Шифр</a:t>
            </a:r>
            <a:r>
              <a:rPr lang="ky-KG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ky-KG" sz="3200" b="1" dirty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–бул  мыйзамсыз колдонуучу-лардан сактаныш  үчүн маалыматты өзгөртүп түзүүгө арналган </a:t>
            </a:r>
          </a:p>
          <a:p>
            <a:pPr algn="ctr"/>
            <a:r>
              <a:rPr lang="ky-KG" sz="32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“жашыруун код”</a:t>
            </a:r>
            <a:endParaRPr lang="ru-RU"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Прямоугольник с двумя скругленными противолежащими углами 7"/>
          <p:cNvSpPr/>
          <p:nvPr/>
        </p:nvSpPr>
        <p:spPr>
          <a:xfrm>
            <a:off x="1738282" y="4357694"/>
            <a:ext cx="8572560" cy="1785950"/>
          </a:xfrm>
          <a:prstGeom prst="round2Diag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y-KG" sz="3200" b="1" dirty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Ал эми шифрды ойлоп табуу жана пайдалануу илими - </a:t>
            </a:r>
            <a:r>
              <a:rPr lang="ky-KG" sz="3200" b="1" u="sng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криптография</a:t>
            </a:r>
            <a:r>
              <a:rPr lang="ky-KG" sz="3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ky-KG" sz="3200" b="1" dirty="0">
                <a:solidFill>
                  <a:srgbClr val="060AAA"/>
                </a:solidFill>
                <a:latin typeface="Arial" pitchFamily="34" charset="0"/>
                <a:cs typeface="Arial" pitchFamily="34" charset="0"/>
              </a:rPr>
              <a:t>деп аталат</a:t>
            </a:r>
            <a:endParaRPr lang="ru-RU" sz="32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101" name="Picture 5" descr="E:\kartinki\инфДеятЧел\поиск\защита\6a0120a8567421970b0120a86484a1970b-800wi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10050" y="2428869"/>
            <a:ext cx="3000396" cy="225029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0829"/>
            <a:ext cx="12192000" cy="6858000"/>
          </a:xfrm>
          <a:prstGeom prst="rect">
            <a:avLst/>
          </a:prstGeom>
          <a:noFill/>
        </p:spPr>
      </p:pic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0" y="0"/>
            <a:ext cx="171450" cy="304800"/>
          </a:xfrm>
          <a:prstGeom prst="rect">
            <a:avLst/>
          </a:prstGeom>
          <a:noFill/>
        </p:spPr>
      </p:pic>
      <p:pic>
        <p:nvPicPr>
          <p:cNvPr id="5122" name="Picture 2" descr="E:\kartinki\инфДеятЧел\поиск\защита\83989154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81489" y="2207184"/>
            <a:ext cx="3433441" cy="3079204"/>
          </a:xfrm>
          <a:prstGeom prst="ellipse">
            <a:avLst/>
          </a:prstGeom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  <a:softEdge rad="1125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5123" name="Picture 3" descr="E:\kartinki\инфДеятЧел\поиск\защита\kljuchi_dlja_samyx_populjarnyx_antivirusov_943274.jpe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39008" y="281264"/>
            <a:ext cx="3214710" cy="22904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4" name="Picture 4" descr="E:\kartinki\скачанные картинки\носители инф\Wed-Jun-22-01-13-19_37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738283" y="285729"/>
            <a:ext cx="3349331" cy="22860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2" descr="E:\kartinki\инфДеятЧел\поиск\защита\wapos_ru_39975g.gif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09721" y="3643315"/>
            <a:ext cx="2720917" cy="266918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7" name="Picture 3" descr="E:\kartinki\папирус\r617637_4125435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589872" y="4013620"/>
            <a:ext cx="2935284" cy="22729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Стрелка вниз 8"/>
          <p:cNvSpPr/>
          <p:nvPr/>
        </p:nvSpPr>
        <p:spPr>
          <a:xfrm rot="3078422">
            <a:off x="3993948" y="4124489"/>
            <a:ext cx="357190" cy="642942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 вниз 9"/>
          <p:cNvSpPr/>
          <p:nvPr/>
        </p:nvSpPr>
        <p:spPr>
          <a:xfrm rot="8430219">
            <a:off x="4545174" y="2031489"/>
            <a:ext cx="357190" cy="642942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 вниз 10"/>
          <p:cNvSpPr/>
          <p:nvPr/>
        </p:nvSpPr>
        <p:spPr>
          <a:xfrm rot="13221675">
            <a:off x="7259087" y="1975347"/>
            <a:ext cx="357190" cy="634539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трелка вниз 11"/>
          <p:cNvSpPr/>
          <p:nvPr/>
        </p:nvSpPr>
        <p:spPr>
          <a:xfrm rot="18063815">
            <a:off x="7785127" y="4217429"/>
            <a:ext cx="357190" cy="642942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809852" y="246444"/>
            <a:ext cx="6778950" cy="967978"/>
          </a:xfrm>
          <a:prstGeom prst="round2Same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ru-RU" sz="5400" b="1" dirty="0" err="1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Сабактын</a:t>
            </a:r>
            <a:r>
              <a:rPr lang="ru-RU" sz="5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5400" b="1" dirty="0" err="1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максаты</a:t>
            </a:r>
            <a:endParaRPr lang="ru-RU" sz="54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Прямоугольник с двумя скругленными противолежащими углами 5"/>
          <p:cNvSpPr/>
          <p:nvPr/>
        </p:nvSpPr>
        <p:spPr>
          <a:xfrm>
            <a:off x="551384" y="1428736"/>
            <a:ext cx="10945216" cy="4714908"/>
          </a:xfrm>
          <a:prstGeom prst="round2Diag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Wingdings" pitchFamily="2" charset="2"/>
              <a:buChar char="Ø"/>
            </a:pPr>
            <a:endParaRPr lang="ru-RU" sz="2800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Ø"/>
            </a:pPr>
            <a:endParaRPr lang="ru-RU" sz="2800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ru-RU" sz="2800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Адамдын</a:t>
            </a:r>
            <a:r>
              <a:rPr lang="ru-RU" sz="2800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информациялык</a:t>
            </a:r>
            <a:r>
              <a:rPr lang="ru-RU" sz="2800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ишмердүүлүгү жөнүндө жалпы</a:t>
            </a:r>
            <a:r>
              <a:rPr lang="ru-RU" sz="2800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түшүнүк аласыңар</a:t>
            </a:r>
            <a:endParaRPr lang="ru-RU" sz="2800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  <a:p>
            <a:pPr lvl="0"/>
            <a:endParaRPr lang="ru-RU" sz="2800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  <a:p>
            <a:pPr lvl="0">
              <a:buFont typeface="Wingdings" pitchFamily="2" charset="2"/>
              <a:buChar char="Ø"/>
            </a:pPr>
            <a:r>
              <a:rPr lang="ru-RU" sz="2800" dirty="0" err="1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Адамдын</a:t>
            </a:r>
            <a:r>
              <a:rPr lang="ru-RU" sz="2800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информацияны</a:t>
            </a:r>
            <a:r>
              <a:rPr lang="ru-RU" sz="2800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иштетүү жөндөмдүүлүгүн  көрөсүңөр</a:t>
            </a:r>
            <a:endParaRPr lang="ru-RU" sz="2800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  <a:p>
            <a:pPr lvl="0"/>
            <a:endParaRPr lang="ru-RU" sz="2800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  <a:p>
            <a:pPr lvl="0">
              <a:buFont typeface="Wingdings" pitchFamily="2" charset="2"/>
              <a:buChar char="Ø"/>
            </a:pPr>
            <a:r>
              <a:rPr lang="ru-RU" sz="2800" dirty="0" err="1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Жашоо</a:t>
            </a:r>
            <a:r>
              <a:rPr lang="ru-RU" sz="2800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турмушта</a:t>
            </a:r>
            <a:r>
              <a:rPr lang="ru-RU" sz="2800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 информация </a:t>
            </a:r>
            <a:r>
              <a:rPr lang="ru-RU" sz="2800" dirty="0" err="1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менен</a:t>
            </a:r>
            <a:r>
              <a:rPr lang="ru-RU" sz="2800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кандай</a:t>
            </a:r>
            <a:r>
              <a:rPr lang="ru-RU" sz="2800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аракеттерди</a:t>
            </a:r>
            <a:r>
              <a:rPr lang="ru-RU" sz="2800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жасай</a:t>
            </a:r>
            <a:r>
              <a:rPr lang="ru-RU" sz="2800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ала </a:t>
            </a:r>
            <a:r>
              <a:rPr lang="ru-RU" sz="2800" dirty="0" err="1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тургандыгыбызды</a:t>
            </a:r>
            <a:r>
              <a:rPr lang="ru-RU" sz="2800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талдайсыңар</a:t>
            </a:r>
            <a:r>
              <a:rPr lang="ru-RU" sz="2800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. </a:t>
            </a:r>
          </a:p>
          <a:p>
            <a:pPr lvl="0"/>
            <a:endParaRPr lang="ru-RU" sz="2800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4952992" y="285729"/>
            <a:ext cx="2540952" cy="83099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4800" b="1" dirty="0">
                <a:solidFill>
                  <a:srgbClr val="FF0000"/>
                </a:solidFill>
                <a:latin typeface="Arial" charset="0"/>
                <a:cs typeface="Arial" charset="0"/>
              </a:rPr>
              <a:t>1-суроо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2524100" y="3500438"/>
            <a:ext cx="7643866" cy="92869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  <a:p>
            <a:pPr algn="ctr"/>
            <a:r>
              <a:rPr lang="ky-KG" sz="2800" dirty="0">
                <a:latin typeface="Arial" pitchFamily="34" charset="0"/>
                <a:cs typeface="Arial" pitchFamily="34" charset="0"/>
              </a:rPr>
              <a:t>Жогоруда </a:t>
            </a:r>
            <a:r>
              <a:rPr lang="ru-RU" sz="2800" dirty="0" err="1">
                <a:latin typeface="Arial" pitchFamily="34" charset="0"/>
                <a:cs typeface="Arial" pitchFamily="34" charset="0"/>
              </a:rPr>
              <a:t>информациялар</a:t>
            </a:r>
            <a:r>
              <a:rPr lang="ru-RU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>
                <a:latin typeface="Arial" pitchFamily="34" charset="0"/>
                <a:cs typeface="Arial" pitchFamily="34" charset="0"/>
              </a:rPr>
              <a:t>кандай</a:t>
            </a:r>
            <a:r>
              <a:rPr lang="ru-RU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>
                <a:latin typeface="Arial" pitchFamily="34" charset="0"/>
                <a:cs typeface="Arial" pitchFamily="34" charset="0"/>
              </a:rPr>
              <a:t>формада</a:t>
            </a:r>
            <a:r>
              <a:rPr lang="ru-RU" sz="2800" dirty="0">
                <a:latin typeface="Arial" pitchFamily="34" charset="0"/>
                <a:cs typeface="Arial" pitchFamily="34" charset="0"/>
              </a:rPr>
              <a:t> </a:t>
            </a:r>
          </a:p>
          <a:p>
            <a:pPr algn="ctr"/>
            <a:r>
              <a:rPr lang="ru-RU" sz="2800" dirty="0" err="1">
                <a:latin typeface="Arial" pitchFamily="34" charset="0"/>
                <a:cs typeface="Arial" pitchFamily="34" charset="0"/>
              </a:rPr>
              <a:t>берилип</a:t>
            </a:r>
            <a:r>
              <a:rPr lang="ru-RU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>
                <a:latin typeface="Arial" pitchFamily="34" charset="0"/>
                <a:cs typeface="Arial" pitchFamily="34" charset="0"/>
              </a:rPr>
              <a:t>жатат</a:t>
            </a:r>
            <a:r>
              <a:rPr lang="ru-RU" sz="2800" dirty="0">
                <a:latin typeface="Arial" pitchFamily="34" charset="0"/>
                <a:cs typeface="Arial" pitchFamily="34" charset="0"/>
              </a:rPr>
              <a:t>?</a:t>
            </a:r>
          </a:p>
          <a:p>
            <a:pPr algn="ctr"/>
            <a:endParaRPr lang="ru-RU" dirty="0"/>
          </a:p>
        </p:txBody>
      </p:sp>
      <p:sp>
        <p:nvSpPr>
          <p:cNvPr id="15" name="Блок-схема: узел 14"/>
          <p:cNvSpPr/>
          <p:nvPr/>
        </p:nvSpPr>
        <p:spPr>
          <a:xfrm>
            <a:off x="2107164" y="4827887"/>
            <a:ext cx="470650" cy="38894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/>
              <a:t>1</a:t>
            </a:r>
          </a:p>
        </p:txBody>
      </p:sp>
      <p:sp>
        <p:nvSpPr>
          <p:cNvPr id="16" name="Блок-схема: узел 15"/>
          <p:cNvSpPr/>
          <p:nvPr/>
        </p:nvSpPr>
        <p:spPr>
          <a:xfrm>
            <a:off x="2095472" y="5615868"/>
            <a:ext cx="470650" cy="38894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r>
              <a:rPr lang="ru-RU" sz="2400" b="1" dirty="0"/>
              <a:t>2</a:t>
            </a:r>
          </a:p>
          <a:p>
            <a:pPr algn="ctr"/>
            <a:endParaRPr lang="ru-RU" dirty="0"/>
          </a:p>
        </p:txBody>
      </p:sp>
      <p:sp>
        <p:nvSpPr>
          <p:cNvPr id="17" name="Блок-схема: узел 16"/>
          <p:cNvSpPr/>
          <p:nvPr/>
        </p:nvSpPr>
        <p:spPr>
          <a:xfrm>
            <a:off x="6196854" y="4857760"/>
            <a:ext cx="470650" cy="388940"/>
          </a:xfrm>
          <a:prstGeom prst="flowChartConnector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/>
          </a:p>
          <a:p>
            <a:pPr algn="ctr"/>
            <a:r>
              <a:rPr lang="ru-RU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</a:t>
            </a:r>
          </a:p>
          <a:p>
            <a:pPr algn="ctr"/>
            <a:endParaRPr lang="ru-RU" dirty="0"/>
          </a:p>
        </p:txBody>
      </p:sp>
      <p:sp>
        <p:nvSpPr>
          <p:cNvPr id="18" name="Блок-схема: узел 17"/>
          <p:cNvSpPr/>
          <p:nvPr/>
        </p:nvSpPr>
        <p:spPr>
          <a:xfrm>
            <a:off x="6196854" y="5599850"/>
            <a:ext cx="470650" cy="38894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4</a:t>
            </a:r>
          </a:p>
        </p:txBody>
      </p:sp>
      <p:sp>
        <p:nvSpPr>
          <p:cNvPr id="19" name="Блок-схема: знак завершения 18"/>
          <p:cNvSpPr/>
          <p:nvPr/>
        </p:nvSpPr>
        <p:spPr>
          <a:xfrm>
            <a:off x="2595538" y="4786322"/>
            <a:ext cx="3429024" cy="500066"/>
          </a:xfrm>
          <a:prstGeom prst="flowChartTerminator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800" b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Үндүк</a:t>
            </a:r>
            <a:endParaRPr lang="ru-RU" sz="2800" b="1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Блок-схема: знак завершения 19"/>
          <p:cNvSpPr/>
          <p:nvPr/>
        </p:nvSpPr>
        <p:spPr>
          <a:xfrm>
            <a:off x="2595538" y="5572140"/>
            <a:ext cx="3571900" cy="500066"/>
          </a:xfrm>
          <a:prstGeom prst="flowChartTerminator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y-KG" sz="1200" b="1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1"/>
              </a:solidFill>
            </a:endParaRPr>
          </a:p>
          <a:p>
            <a:pPr algn="ctr"/>
            <a:r>
              <a:rPr lang="ky-KG" sz="28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</a:rPr>
              <a:t>Кый-дуу   </a:t>
            </a:r>
            <a:r>
              <a:rPr lang="ky-KG" sz="28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с</a:t>
            </a:r>
            <a:r>
              <a:rPr lang="ru-RU" sz="2800" b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үр</a:t>
            </a:r>
            <a:r>
              <a:rPr lang="ru-RU" sz="28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өт</a:t>
            </a:r>
            <a:endParaRPr lang="ru-RU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ru-RU" b="1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sp>
        <p:nvSpPr>
          <p:cNvPr id="21" name="Блок-схема: знак завершения 20"/>
          <p:cNvSpPr/>
          <p:nvPr/>
        </p:nvSpPr>
        <p:spPr>
          <a:xfrm>
            <a:off x="6667504" y="4786322"/>
            <a:ext cx="3429024" cy="500066"/>
          </a:xfrm>
          <a:prstGeom prst="flowChartTerminator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y-KG" sz="28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С</a:t>
            </a:r>
            <a:r>
              <a:rPr lang="ru-RU" sz="2800" b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үр</a:t>
            </a:r>
            <a:r>
              <a:rPr lang="ru-RU" sz="28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өт</a:t>
            </a:r>
            <a:endParaRPr lang="ru-RU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Блок-схема: знак завершения 21"/>
          <p:cNvSpPr/>
          <p:nvPr/>
        </p:nvSpPr>
        <p:spPr>
          <a:xfrm>
            <a:off x="6681359" y="5572140"/>
            <a:ext cx="3429024" cy="500066"/>
          </a:xfrm>
          <a:prstGeom prst="flowChartTerminator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y-KG" sz="28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</a:rPr>
              <a:t>Сигналдар </a:t>
            </a:r>
            <a:endParaRPr lang="ru-RU" b="1" dirty="0">
              <a:solidFill>
                <a:schemeClr val="tx1"/>
              </a:solidFill>
            </a:endParaRPr>
          </a:p>
        </p:txBody>
      </p:sp>
      <p:pic>
        <p:nvPicPr>
          <p:cNvPr id="2050" name="Picture 2" descr="E:\kartinki\анимационные картинки\музыка\muzika-27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53323" y="1357299"/>
            <a:ext cx="2820585" cy="1780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1" name="Picture 3" descr="E:\kartinki\анимационные картинки\музыка\muzika-32.gif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63384" y="1236664"/>
            <a:ext cx="1875625" cy="2120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2" name="Picture 4" descr="E:\kartinki\анимационные картинки\музыка\muzika-46.gif"/>
          <p:cNvPicPr>
            <a:picLocks noChangeAspect="1" noChangeArrowheads="1" noCrop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24100" y="1357298"/>
            <a:ext cx="2365618" cy="1724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5" grpId="2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19" grpId="2" animBg="1"/>
      <p:bldP spid="21" grpId="0" animBg="1"/>
      <p:bldP spid="21" grpId="1" animBg="1"/>
      <p:bldP spid="22" grpId="0" animBg="1"/>
      <p:bldP spid="2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690486" y="272458"/>
            <a:ext cx="8763233" cy="5847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sz="3200" b="1" dirty="0" err="1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Адамдын</a:t>
            </a:r>
            <a:r>
              <a:rPr lang="ru-RU" sz="3200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200" b="1" dirty="0" err="1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информациялык</a:t>
            </a:r>
            <a:r>
              <a:rPr lang="ru-RU" sz="3200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200" b="1" dirty="0" err="1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ишмердүүлүгү</a:t>
            </a:r>
            <a:endParaRPr lang="ru-RU" sz="3200" b="1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Прямоугольник с двумя вырезанными противолежащими углами 3"/>
          <p:cNvSpPr/>
          <p:nvPr/>
        </p:nvSpPr>
        <p:spPr>
          <a:xfrm>
            <a:off x="3167042" y="1357298"/>
            <a:ext cx="5929354" cy="571504"/>
          </a:xfrm>
          <a:prstGeom prst="snip2Diag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800" dirty="0"/>
          </a:p>
          <a:p>
            <a:pPr algn="ctr"/>
            <a:r>
              <a:rPr lang="ru-RU" sz="3200" b="1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Информацияны</a:t>
            </a:r>
            <a:r>
              <a:rPr lang="ru-RU" sz="320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200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чогултуу</a:t>
            </a:r>
            <a:endParaRPr lang="ru-RU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ru-RU" dirty="0"/>
          </a:p>
        </p:txBody>
      </p:sp>
      <p:sp>
        <p:nvSpPr>
          <p:cNvPr id="5" name="Прямоугольник с двумя вырезанными противолежащими углами 4"/>
          <p:cNvSpPr/>
          <p:nvPr/>
        </p:nvSpPr>
        <p:spPr>
          <a:xfrm>
            <a:off x="3167042" y="2071678"/>
            <a:ext cx="5929354" cy="571504"/>
          </a:xfrm>
          <a:prstGeom prst="snip2Diag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800" dirty="0"/>
          </a:p>
          <a:p>
            <a:pPr algn="ctr"/>
            <a:r>
              <a:rPr lang="ru-RU" sz="3200" b="1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Информацияны</a:t>
            </a:r>
            <a:r>
              <a:rPr lang="ru-RU" sz="320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200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иштетүү</a:t>
            </a:r>
            <a:endParaRPr lang="ru-RU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ru-RU" dirty="0"/>
          </a:p>
        </p:txBody>
      </p:sp>
      <p:sp>
        <p:nvSpPr>
          <p:cNvPr id="6" name="Прямоугольник с двумя вырезанными противолежащими углами 5"/>
          <p:cNvSpPr/>
          <p:nvPr/>
        </p:nvSpPr>
        <p:spPr>
          <a:xfrm>
            <a:off x="3167042" y="2786058"/>
            <a:ext cx="5929354" cy="571504"/>
          </a:xfrm>
          <a:prstGeom prst="snip2Diag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800" dirty="0"/>
          </a:p>
          <a:p>
            <a:pPr algn="ctr"/>
            <a:r>
              <a:rPr lang="ru-RU" sz="3200" b="1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Информацияны</a:t>
            </a:r>
            <a:r>
              <a:rPr lang="ru-RU" sz="320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200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берүү</a:t>
            </a:r>
            <a:endParaRPr lang="ru-RU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ru-RU" dirty="0"/>
          </a:p>
        </p:txBody>
      </p:sp>
      <p:sp>
        <p:nvSpPr>
          <p:cNvPr id="7" name="Прямоугольник с двумя вырезанными противолежащими углами 6"/>
          <p:cNvSpPr/>
          <p:nvPr/>
        </p:nvSpPr>
        <p:spPr>
          <a:xfrm>
            <a:off x="3167042" y="3500438"/>
            <a:ext cx="5929354" cy="571504"/>
          </a:xfrm>
          <a:prstGeom prst="snip2Diag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800" dirty="0"/>
          </a:p>
          <a:p>
            <a:pPr algn="ctr"/>
            <a:r>
              <a:rPr lang="ru-RU" sz="3200" b="1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Информацияны</a:t>
            </a:r>
            <a:r>
              <a:rPr lang="ru-RU" sz="320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200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сактоо</a:t>
            </a:r>
            <a:endParaRPr lang="ru-RU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ru-RU" dirty="0"/>
          </a:p>
        </p:txBody>
      </p:sp>
      <p:sp>
        <p:nvSpPr>
          <p:cNvPr id="8" name="Прямоугольник с двумя вырезанными противолежащими углами 7"/>
          <p:cNvSpPr/>
          <p:nvPr/>
        </p:nvSpPr>
        <p:spPr>
          <a:xfrm>
            <a:off x="3167042" y="4214818"/>
            <a:ext cx="5929354" cy="571504"/>
          </a:xfrm>
          <a:prstGeom prst="snip2Diag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800" dirty="0"/>
          </a:p>
          <a:p>
            <a:pPr algn="ctr"/>
            <a:r>
              <a:rPr lang="ru-RU" sz="3200" b="1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Информацияны</a:t>
            </a:r>
            <a:r>
              <a:rPr lang="ru-RU" sz="320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200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издөө</a:t>
            </a:r>
            <a:endParaRPr lang="ru-RU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ru-RU" dirty="0"/>
          </a:p>
        </p:txBody>
      </p:sp>
      <p:sp>
        <p:nvSpPr>
          <p:cNvPr id="9" name="Прямоугольник с двумя вырезанными противолежащими углами 8"/>
          <p:cNvSpPr/>
          <p:nvPr/>
        </p:nvSpPr>
        <p:spPr>
          <a:xfrm>
            <a:off x="3167042" y="4929198"/>
            <a:ext cx="5929354" cy="571504"/>
          </a:xfrm>
          <a:prstGeom prst="snip2Diag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800" dirty="0"/>
          </a:p>
          <a:p>
            <a:pPr algn="ctr"/>
            <a:r>
              <a:rPr lang="ru-RU" sz="3200" b="1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Информацияны</a:t>
            </a:r>
            <a:r>
              <a:rPr lang="ru-RU" sz="320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200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коргоо</a:t>
            </a:r>
            <a:endParaRPr lang="ru-RU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ru-RU" dirty="0"/>
          </a:p>
        </p:txBody>
      </p:sp>
      <p:sp>
        <p:nvSpPr>
          <p:cNvPr id="10" name="Овал 9"/>
          <p:cNvSpPr/>
          <p:nvPr/>
        </p:nvSpPr>
        <p:spPr>
          <a:xfrm>
            <a:off x="2452662" y="1357298"/>
            <a:ext cx="571504" cy="571504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/>
              <a:t>1</a:t>
            </a:r>
          </a:p>
        </p:txBody>
      </p:sp>
      <p:sp>
        <p:nvSpPr>
          <p:cNvPr id="11" name="Овал 10"/>
          <p:cNvSpPr/>
          <p:nvPr/>
        </p:nvSpPr>
        <p:spPr>
          <a:xfrm>
            <a:off x="2452662" y="2071678"/>
            <a:ext cx="571504" cy="571504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/>
              <a:t>2</a:t>
            </a:r>
          </a:p>
        </p:txBody>
      </p:sp>
      <p:sp>
        <p:nvSpPr>
          <p:cNvPr id="16" name="Овал 15"/>
          <p:cNvSpPr/>
          <p:nvPr/>
        </p:nvSpPr>
        <p:spPr>
          <a:xfrm>
            <a:off x="2452662" y="2786058"/>
            <a:ext cx="571504" cy="571504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/>
              <a:t>3</a:t>
            </a:r>
          </a:p>
        </p:txBody>
      </p:sp>
      <p:sp>
        <p:nvSpPr>
          <p:cNvPr id="19" name="Овал 18"/>
          <p:cNvSpPr/>
          <p:nvPr/>
        </p:nvSpPr>
        <p:spPr>
          <a:xfrm>
            <a:off x="2452662" y="3500438"/>
            <a:ext cx="571504" cy="571504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/>
              <a:t>4</a:t>
            </a:r>
          </a:p>
        </p:txBody>
      </p:sp>
      <p:sp>
        <p:nvSpPr>
          <p:cNvPr id="20" name="Овал 19"/>
          <p:cNvSpPr/>
          <p:nvPr/>
        </p:nvSpPr>
        <p:spPr>
          <a:xfrm>
            <a:off x="2452662" y="4214818"/>
            <a:ext cx="571504" cy="571504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/>
              <a:t>5</a:t>
            </a:r>
          </a:p>
        </p:txBody>
      </p:sp>
      <p:sp>
        <p:nvSpPr>
          <p:cNvPr id="23" name="Овал 22"/>
          <p:cNvSpPr/>
          <p:nvPr/>
        </p:nvSpPr>
        <p:spPr>
          <a:xfrm>
            <a:off x="2452662" y="4929198"/>
            <a:ext cx="571504" cy="571504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/>
              <a:t>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6" grpId="0" animBg="1"/>
      <p:bldP spid="19" grpId="0" animBg="1"/>
      <p:bldP spid="20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Прямоугольник с двумя вырезанными противолежащими углами 5"/>
          <p:cNvSpPr/>
          <p:nvPr/>
        </p:nvSpPr>
        <p:spPr>
          <a:xfrm>
            <a:off x="3524232" y="285728"/>
            <a:ext cx="5929354" cy="571504"/>
          </a:xfrm>
          <a:prstGeom prst="snip2Diag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800" dirty="0"/>
          </a:p>
          <a:p>
            <a:pPr algn="ctr"/>
            <a:r>
              <a:rPr lang="ru-RU" sz="3200" b="1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Информацияны</a:t>
            </a:r>
            <a:r>
              <a:rPr lang="ru-RU" sz="320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200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чогултуу</a:t>
            </a:r>
            <a:endParaRPr lang="ru-RU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ru-RU" dirty="0"/>
          </a:p>
        </p:txBody>
      </p:sp>
      <p:sp>
        <p:nvSpPr>
          <p:cNvPr id="7" name="Овал 6"/>
          <p:cNvSpPr/>
          <p:nvPr/>
        </p:nvSpPr>
        <p:spPr>
          <a:xfrm>
            <a:off x="2809852" y="285728"/>
            <a:ext cx="571504" cy="571504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/>
              <a:t>1</a:t>
            </a:r>
          </a:p>
        </p:txBody>
      </p:sp>
      <p:pic>
        <p:nvPicPr>
          <p:cNvPr id="9" name="Picture 5" descr="0000005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09721" y="1071548"/>
            <a:ext cx="8501121" cy="5200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8" name="Picture 4" descr="_stounhendj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53388" y="1071547"/>
            <a:ext cx="2357454" cy="1446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4" name="Picture 2" descr="E:\kartinki\Измерительные приборы\ccccc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809720" y="1071546"/>
            <a:ext cx="1571636" cy="1440666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2738414" y="5786454"/>
            <a:ext cx="6853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>
                <a:solidFill>
                  <a:srgbClr val="FFFF00"/>
                </a:solidFill>
              </a:rPr>
              <a:t>Биздин</a:t>
            </a:r>
            <a:r>
              <a:rPr lang="ru-RU" sz="2800" dirty="0">
                <a:solidFill>
                  <a:srgbClr val="FFFF00"/>
                </a:solidFill>
              </a:rPr>
              <a:t> </a:t>
            </a:r>
            <a:r>
              <a:rPr lang="ru-RU" sz="2800" dirty="0" err="1">
                <a:solidFill>
                  <a:srgbClr val="FFFF00"/>
                </a:solidFill>
              </a:rPr>
              <a:t>эрага</a:t>
            </a:r>
            <a:r>
              <a:rPr lang="ru-RU" sz="2800" dirty="0">
                <a:solidFill>
                  <a:srgbClr val="FFFF00"/>
                </a:solidFill>
              </a:rPr>
              <a:t> </a:t>
            </a:r>
            <a:r>
              <a:rPr lang="ru-RU" sz="2800" dirty="0" err="1">
                <a:solidFill>
                  <a:srgbClr val="FFFF00"/>
                </a:solidFill>
              </a:rPr>
              <a:t>чейин</a:t>
            </a:r>
            <a:r>
              <a:rPr lang="ru-RU" sz="2800" dirty="0">
                <a:solidFill>
                  <a:srgbClr val="FFFF00"/>
                </a:solidFill>
              </a:rPr>
              <a:t> 2-кылымда </a:t>
            </a:r>
            <a:r>
              <a:rPr lang="ru-RU" sz="2800" dirty="0" err="1">
                <a:solidFill>
                  <a:srgbClr val="FFFF00"/>
                </a:solidFill>
              </a:rPr>
              <a:t>тургузулган</a:t>
            </a:r>
            <a:endParaRPr lang="ru-RU" sz="28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050" name="Picture 2" descr="E:\kartinki\Измерительные приборы\1566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24034" y="428604"/>
            <a:ext cx="2000264" cy="2000264"/>
          </a:xfrm>
          <a:prstGeom prst="rect">
            <a:avLst/>
          </a:prstGeom>
          <a:noFill/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pic>
        <p:nvPicPr>
          <p:cNvPr id="2051" name="Picture 3" descr="E:\kartinki\Измерительные приборы\660033g_me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52924" y="428604"/>
            <a:ext cx="1928828" cy="1928827"/>
          </a:xfrm>
          <a:prstGeom prst="rect">
            <a:avLst/>
          </a:prstGeom>
          <a:noFill/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pic>
        <p:nvPicPr>
          <p:cNvPr id="2052" name="Picture 4" descr="E:\kartinki\Измерительные приборы\1301817i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453454" y="500043"/>
            <a:ext cx="1785950" cy="1879947"/>
          </a:xfrm>
          <a:prstGeom prst="rect">
            <a:avLst/>
          </a:prstGeom>
          <a:noFill/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pic>
        <p:nvPicPr>
          <p:cNvPr id="2053" name="Picture 5" descr="E:\kartinki\Измерительные приборы\1727_6972_so_505_jpg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rot="21360166">
            <a:off x="1887746" y="3411892"/>
            <a:ext cx="1638860" cy="2295807"/>
          </a:xfrm>
          <a:prstGeom prst="rect">
            <a:avLst/>
          </a:prstGeom>
          <a:noFill/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isometricOffAxis1Right"/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pic>
        <p:nvPicPr>
          <p:cNvPr id="2054" name="Picture 6" descr="E:\kartinki\Измерительные приборы\Measurement_unit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524232" y="3286124"/>
            <a:ext cx="3000396" cy="2214578"/>
          </a:xfrm>
          <a:prstGeom prst="rect">
            <a:avLst/>
          </a:prstGeom>
          <a:noFill/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isometricOffAxis1Right"/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pic>
        <p:nvPicPr>
          <p:cNvPr id="2055" name="Picture 7" descr="E:\kartinki\термометр\termometr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524628" y="3214686"/>
            <a:ext cx="1739872" cy="2216398"/>
          </a:xfrm>
          <a:prstGeom prst="rect">
            <a:avLst/>
          </a:prstGeom>
          <a:noFill/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HeroicExtremeRightFacing"/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pic>
        <p:nvPicPr>
          <p:cNvPr id="2056" name="Picture 8" descr="E:\kartinki\анимационные картинки\часы\chasi-6.gif"/>
          <p:cNvPicPr>
            <a:picLocks noChangeAspect="1" noChangeArrowheads="1" noCrop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524628" y="500042"/>
            <a:ext cx="1714512" cy="1714512"/>
          </a:xfrm>
          <a:prstGeom prst="rect">
            <a:avLst/>
          </a:prstGeom>
          <a:noFill/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pic>
        <p:nvPicPr>
          <p:cNvPr id="2057" name="Picture 9" descr="E:\kartinki\Измерительные приборы\72129251_49878be7a0af8a88ffe25bcc5fca2312.jp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8167702" y="3214687"/>
            <a:ext cx="2250022" cy="2368763"/>
          </a:xfrm>
          <a:prstGeom prst="rect">
            <a:avLst/>
          </a:prstGeom>
          <a:noFill/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Right"/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sp>
        <p:nvSpPr>
          <p:cNvPr id="11" name="TextBox 10"/>
          <p:cNvSpPr txBox="1"/>
          <p:nvPr/>
        </p:nvSpPr>
        <p:spPr>
          <a:xfrm>
            <a:off x="4024298" y="2571744"/>
            <a:ext cx="2857520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accent2"/>
                </a:solidFill>
              </a:rPr>
              <a:t>Штангенциркуль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09786" y="2571745"/>
            <a:ext cx="1336648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3200" dirty="0" err="1">
                <a:solidFill>
                  <a:schemeClr val="accent2"/>
                </a:solidFill>
              </a:rPr>
              <a:t>Тараза</a:t>
            </a:r>
            <a:endParaRPr lang="ru-RU" sz="3200" dirty="0">
              <a:solidFill>
                <a:schemeClr val="accent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53256" y="2571744"/>
            <a:ext cx="1336648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800" dirty="0" err="1">
                <a:solidFill>
                  <a:schemeClr val="accent2"/>
                </a:solidFill>
              </a:rPr>
              <a:t>Саат</a:t>
            </a:r>
            <a:endParaRPr lang="ru-RU" sz="2800" dirty="0">
              <a:solidFill>
                <a:schemeClr val="accent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453454" y="2571744"/>
            <a:ext cx="2071702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accent2"/>
                </a:solidFill>
              </a:rPr>
              <a:t>Амперметр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38282" y="5286389"/>
            <a:ext cx="1785950" cy="95410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accent2"/>
                </a:solidFill>
              </a:rPr>
              <a:t>Эл. </a:t>
            </a:r>
            <a:r>
              <a:rPr lang="ru-RU" sz="2800" dirty="0" err="1">
                <a:solidFill>
                  <a:schemeClr val="accent2"/>
                </a:solidFill>
              </a:rPr>
              <a:t>Эсептегич</a:t>
            </a:r>
            <a:endParaRPr lang="ru-RU" sz="2800" dirty="0">
              <a:solidFill>
                <a:schemeClr val="accent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81686" y="5643578"/>
            <a:ext cx="2000264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accent2"/>
                </a:solidFill>
              </a:rPr>
              <a:t>Термометр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09984" y="5643578"/>
            <a:ext cx="1785950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800" dirty="0" err="1">
                <a:solidFill>
                  <a:schemeClr val="accent2"/>
                </a:solidFill>
              </a:rPr>
              <a:t>Сызгыч</a:t>
            </a:r>
            <a:endParaRPr lang="ru-RU" sz="2800" dirty="0">
              <a:solidFill>
                <a:schemeClr val="accent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310578" y="5357827"/>
            <a:ext cx="2000264" cy="95410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accent2"/>
                </a:solidFill>
              </a:rPr>
              <a:t>Мая </a:t>
            </a:r>
            <a:r>
              <a:rPr lang="ru-RU" sz="2800" dirty="0" err="1">
                <a:solidFill>
                  <a:schemeClr val="accent2"/>
                </a:solidFill>
              </a:rPr>
              <a:t>цив</a:t>
            </a:r>
            <a:r>
              <a:rPr lang="ru-RU" sz="2800" dirty="0">
                <a:solidFill>
                  <a:schemeClr val="accent2"/>
                </a:solidFill>
              </a:rPr>
              <a:t>. </a:t>
            </a:r>
            <a:r>
              <a:rPr lang="ru-RU" sz="2800" dirty="0" err="1">
                <a:solidFill>
                  <a:schemeClr val="accent2"/>
                </a:solidFill>
              </a:rPr>
              <a:t>календары</a:t>
            </a:r>
            <a:endParaRPr lang="ru-RU" sz="28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5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1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1952596" y="2214554"/>
            <a:ext cx="3643338" cy="1736646"/>
          </a:xfrm>
          <a:prstGeom prst="round2Diag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514350" indent="-514350" algn="ctr"/>
            <a:r>
              <a:rPr lang="ru-RU" sz="3200" b="1" dirty="0" err="1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Информацияны</a:t>
            </a:r>
            <a:endParaRPr lang="ru-RU" sz="3200" b="1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 algn="ctr"/>
            <a:r>
              <a:rPr lang="ru-RU" sz="3200" b="1" dirty="0" err="1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аңдабастан</a:t>
            </a:r>
            <a:r>
              <a:rPr lang="ru-RU" sz="32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514350" indent="-514350" algn="ctr"/>
            <a:r>
              <a:rPr lang="ru-RU" sz="3200" b="1" dirty="0" err="1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иштетүү</a:t>
            </a:r>
            <a:endParaRPr lang="ru-RU" sz="3200" baseline="30000" dirty="0">
              <a:solidFill>
                <a:srgbClr val="C00000"/>
              </a:solidFill>
            </a:endParaRPr>
          </a:p>
        </p:txBody>
      </p:sp>
      <p:sp>
        <p:nvSpPr>
          <p:cNvPr id="7" name="Прямоугольник с двумя вырезанными противолежащими углами 6"/>
          <p:cNvSpPr/>
          <p:nvPr/>
        </p:nvSpPr>
        <p:spPr>
          <a:xfrm>
            <a:off x="3524232" y="285728"/>
            <a:ext cx="5929354" cy="571504"/>
          </a:xfrm>
          <a:prstGeom prst="snip2Diag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800" dirty="0"/>
          </a:p>
          <a:p>
            <a:pPr algn="ctr"/>
            <a:r>
              <a:rPr lang="ru-RU" sz="3200" b="1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Информацияны</a:t>
            </a:r>
            <a:r>
              <a:rPr lang="ru-RU" sz="320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200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иштетүү</a:t>
            </a:r>
            <a:endParaRPr lang="ru-RU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ru-RU" dirty="0"/>
          </a:p>
        </p:txBody>
      </p:sp>
      <p:sp>
        <p:nvSpPr>
          <p:cNvPr id="8" name="Овал 7"/>
          <p:cNvSpPr/>
          <p:nvPr/>
        </p:nvSpPr>
        <p:spPr>
          <a:xfrm>
            <a:off x="2809852" y="285728"/>
            <a:ext cx="571504" cy="571504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/>
              <a:t>2</a:t>
            </a: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6667504" y="2214554"/>
            <a:ext cx="3643338" cy="1736646"/>
          </a:xfrm>
          <a:prstGeom prst="round2Diag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514350" indent="-514350" algn="ctr"/>
            <a:r>
              <a:rPr lang="ru-RU" sz="3200" b="1" dirty="0" err="1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Информацияны</a:t>
            </a:r>
            <a:endParaRPr lang="ru-RU" sz="3200" b="1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 algn="ctr"/>
            <a:r>
              <a:rPr lang="ru-RU" sz="3200" b="1" dirty="0" err="1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аңдоо менен</a:t>
            </a:r>
            <a:r>
              <a:rPr lang="ru-RU" sz="32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514350" indent="-514350" algn="ctr"/>
            <a:r>
              <a:rPr lang="ru-RU" sz="3200" b="1" dirty="0" err="1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иштетүү</a:t>
            </a:r>
            <a:endParaRPr lang="ru-RU" sz="3200" baseline="30000" dirty="0">
              <a:solidFill>
                <a:srgbClr val="C00000"/>
              </a:solidFill>
            </a:endParaRPr>
          </a:p>
        </p:txBody>
      </p:sp>
      <p:sp>
        <p:nvSpPr>
          <p:cNvPr id="10" name="Стрелка вниз 9"/>
          <p:cNvSpPr/>
          <p:nvPr/>
        </p:nvSpPr>
        <p:spPr>
          <a:xfrm>
            <a:off x="4095736" y="857232"/>
            <a:ext cx="428628" cy="1357322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 вниз 10"/>
          <p:cNvSpPr/>
          <p:nvPr/>
        </p:nvSpPr>
        <p:spPr>
          <a:xfrm>
            <a:off x="7667636" y="857232"/>
            <a:ext cx="428628" cy="1357322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1809720" y="4143380"/>
            <a:ext cx="3714776" cy="178595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200" b="1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Түпкү аң сезимде</a:t>
            </a:r>
            <a:endParaRPr lang="en-US" sz="32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ky-KG" sz="28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(подсознательно)</a:t>
            </a:r>
            <a:endParaRPr lang="ru-RU" sz="2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ru-RU" dirty="0"/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6667504" y="4143380"/>
            <a:ext cx="3643338" cy="178595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200" b="1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Υстүңкү</a:t>
            </a:r>
            <a:endParaRPr lang="ru-RU" sz="32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ru-RU" sz="320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200" b="1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аң сезимде</a:t>
            </a:r>
            <a:endParaRPr lang="ru-RU" sz="32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ky-KG" sz="28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(сознательно)</a:t>
            </a:r>
            <a:endParaRPr lang="ru-RU" sz="2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Documents and Settings\kjunusaliev\Рабочий стол\Backup_of_Backup_of_к у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059" name="Rectangle 11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2309786" y="214290"/>
            <a:ext cx="7500990" cy="1191816"/>
          </a:xfrm>
          <a:prstGeom prst="round2Diag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514350" indent="-514350" algn="ctr"/>
            <a:r>
              <a:rPr lang="ru-RU" sz="3200" b="1" dirty="0" err="1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Информацияны</a:t>
            </a:r>
            <a:r>
              <a:rPr lang="ru-RU" sz="32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200" b="1" dirty="0" err="1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аңдабастан</a:t>
            </a:r>
            <a:r>
              <a:rPr lang="ru-RU" sz="32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514350" indent="-514350" algn="ctr"/>
            <a:r>
              <a:rPr lang="ru-RU" sz="3200" b="1" dirty="0" err="1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иштетүү</a:t>
            </a:r>
            <a:endParaRPr lang="ru-RU" sz="3200" baseline="30000" dirty="0">
              <a:solidFill>
                <a:srgbClr val="C00000"/>
              </a:solidFill>
            </a:endParaRPr>
          </a:p>
        </p:txBody>
      </p:sp>
      <p:pic>
        <p:nvPicPr>
          <p:cNvPr id="4098" name="Picture 2" descr="E:\kartinki\Дети\ввв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24166" y="2428868"/>
            <a:ext cx="3000396" cy="3000396"/>
          </a:xfrm>
          <a:prstGeom prst="rect">
            <a:avLst/>
          </a:prstGeom>
          <a:noFill/>
        </p:spPr>
      </p:pic>
      <p:pic>
        <p:nvPicPr>
          <p:cNvPr id="4099" name="Picture 3" descr="E:\kartinki\Измерительные приборы\Boiling-Water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24035" y="3929066"/>
            <a:ext cx="2161981" cy="1928826"/>
          </a:xfrm>
          <a:prstGeom prst="rect">
            <a:avLst/>
          </a:prstGeom>
          <a:noFill/>
        </p:spPr>
      </p:pic>
      <p:pic>
        <p:nvPicPr>
          <p:cNvPr id="4101" name="Picture 5" descr="E:\kartinki\ART\дети\SKATBORD.WM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67570" y="1214422"/>
            <a:ext cx="2143140" cy="5054824"/>
          </a:xfrm>
          <a:prstGeom prst="rect">
            <a:avLst/>
          </a:prstGeom>
          <a:noFill/>
        </p:spPr>
      </p:pic>
      <p:sp>
        <p:nvSpPr>
          <p:cNvPr id="13" name="Штриховая стрелка вправо 12"/>
          <p:cNvSpPr/>
          <p:nvPr/>
        </p:nvSpPr>
        <p:spPr>
          <a:xfrm rot="20105814">
            <a:off x="4896155" y="1895843"/>
            <a:ext cx="3038419" cy="556908"/>
          </a:xfrm>
          <a:prstGeom prst="striped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repeatCount="6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2659</TotalTime>
  <Words>373</Words>
  <Application>Microsoft Office PowerPoint</Application>
  <PresentationFormat>Широкоэкранный</PresentationFormat>
  <Paragraphs>205</Paragraphs>
  <Slides>23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8" baseType="lpstr">
      <vt:lpstr>1JanyzakAdverGothic</vt:lpstr>
      <vt:lpstr>Arial</vt:lpstr>
      <vt:lpstr>Calibri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kjunusaliev</dc:creator>
  <cp:lastModifiedBy>Шайыр</cp:lastModifiedBy>
  <cp:revision>208</cp:revision>
  <dcterms:created xsi:type="dcterms:W3CDTF">2011-07-20T10:28:55Z</dcterms:created>
  <dcterms:modified xsi:type="dcterms:W3CDTF">2021-09-26T23:37:34Z</dcterms:modified>
</cp:coreProperties>
</file>